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79" r:id="rId2"/>
    <p:sldId id="274" r:id="rId3"/>
    <p:sldId id="269" r:id="rId4"/>
    <p:sldId id="271" r:id="rId5"/>
    <p:sldId id="261" r:id="rId6"/>
    <p:sldId id="266" r:id="rId7"/>
    <p:sldId id="267" r:id="rId8"/>
    <p:sldId id="260" r:id="rId9"/>
    <p:sldId id="259" r:id="rId10"/>
    <p:sldId id="276" r:id="rId11"/>
    <p:sldId id="268" r:id="rId12"/>
    <p:sldId id="263" r:id="rId13"/>
    <p:sldId id="258" r:id="rId14"/>
    <p:sldId id="262" r:id="rId15"/>
    <p:sldId id="275" r:id="rId16"/>
    <p:sldId id="264" r:id="rId17"/>
    <p:sldId id="280" r:id="rId18"/>
    <p:sldId id="277" r:id="rId19"/>
    <p:sldId id="278" r:id="rId20"/>
    <p:sldId id="281" r:id="rId21"/>
  </p:sldIdLst>
  <p:sldSz cx="9601200" cy="128016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060"/>
    <a:srgbClr val="F6E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5" autoAdjust="0"/>
    <p:restoredTop sz="93447" autoAdjust="0"/>
  </p:normalViewPr>
  <p:slideViewPr>
    <p:cSldViewPr snapToGrid="0">
      <p:cViewPr varScale="1">
        <p:scale>
          <a:sx n="34" d="100"/>
          <a:sy n="34" d="100"/>
        </p:scale>
        <p:origin x="19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AA5C2-E999-4268-BFFA-F0D8046A321C}" type="datetimeFigureOut">
              <a:rPr lang="en-GB" smtClean="0"/>
              <a:t>06/08/2024</a:t>
            </a:fld>
            <a:endParaRPr lang="en-GB"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EDB15-E988-4033-9430-C98B5D386D9A}" type="slidenum">
              <a:rPr lang="en-GB" smtClean="0"/>
              <a:t>‹#›</a:t>
            </a:fld>
            <a:endParaRPr lang="en-GB" dirty="0"/>
          </a:p>
        </p:txBody>
      </p:sp>
    </p:spTree>
    <p:extLst>
      <p:ext uri="{BB962C8B-B14F-4D97-AF65-F5344CB8AC3E}">
        <p14:creationId xmlns:p14="http://schemas.microsoft.com/office/powerpoint/2010/main" val="12669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AEDB15-E988-4033-9430-C98B5D386D9A}" type="slidenum">
              <a:rPr lang="en-GB" smtClean="0"/>
              <a:t>14</a:t>
            </a:fld>
            <a:endParaRPr lang="en-GB" dirty="0"/>
          </a:p>
        </p:txBody>
      </p:sp>
    </p:spTree>
    <p:extLst>
      <p:ext uri="{BB962C8B-B14F-4D97-AF65-F5344CB8AC3E}">
        <p14:creationId xmlns:p14="http://schemas.microsoft.com/office/powerpoint/2010/main" val="129964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095078"/>
            <a:ext cx="8161020" cy="4456853"/>
          </a:xfrm>
        </p:spPr>
        <p:txBody>
          <a:bodyPr anchor="b"/>
          <a:lstStyle>
            <a:lvl1pPr algn="ctr">
              <a:defRPr sz="6300"/>
            </a:lvl1pPr>
          </a:lstStyle>
          <a:p>
            <a:r>
              <a:rPr lang="en-US"/>
              <a:t>Click to edit Master title style</a:t>
            </a:r>
            <a:endParaRPr lang="en-US" dirty="0"/>
          </a:p>
        </p:txBody>
      </p:sp>
      <p:sp>
        <p:nvSpPr>
          <p:cNvPr id="3" name="Subtitle 2"/>
          <p:cNvSpPr>
            <a:spLocks noGrp="1"/>
          </p:cNvSpPr>
          <p:nvPr>
            <p:ph type="subTitle" idx="1"/>
          </p:nvPr>
        </p:nvSpPr>
        <p:spPr>
          <a:xfrm>
            <a:off x="1200150" y="6723804"/>
            <a:ext cx="7200900" cy="3090756"/>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1612354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315116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59" y="681567"/>
            <a:ext cx="2070259" cy="1084876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60083" y="681567"/>
            <a:ext cx="6090761" cy="108487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302163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361145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5082" y="3191514"/>
            <a:ext cx="8281035" cy="5325109"/>
          </a:xfrm>
        </p:spPr>
        <p:txBody>
          <a:bodyPr anchor="b"/>
          <a:lstStyle>
            <a:lvl1pPr>
              <a:defRPr sz="6300"/>
            </a:lvl1pPr>
          </a:lstStyle>
          <a:p>
            <a:r>
              <a:rPr lang="en-US"/>
              <a:t>Click to edit Master title style</a:t>
            </a:r>
            <a:endParaRPr lang="en-US" dirty="0"/>
          </a:p>
        </p:txBody>
      </p:sp>
      <p:sp>
        <p:nvSpPr>
          <p:cNvPr id="3" name="Text Placeholder 2"/>
          <p:cNvSpPr>
            <a:spLocks noGrp="1"/>
          </p:cNvSpPr>
          <p:nvPr>
            <p:ph type="body" idx="1"/>
          </p:nvPr>
        </p:nvSpPr>
        <p:spPr>
          <a:xfrm>
            <a:off x="655082" y="8567000"/>
            <a:ext cx="8281035" cy="2800349"/>
          </a:xfrm>
        </p:spPr>
        <p:txBody>
          <a:bodyPr/>
          <a:lstStyle>
            <a:lvl1pPr marL="0" indent="0">
              <a:buNone/>
              <a:defRPr sz="2520">
                <a:solidFill>
                  <a:schemeClr val="tx1"/>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179690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0083" y="3407833"/>
            <a:ext cx="4080510" cy="8122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60608" y="3407833"/>
            <a:ext cx="4080510" cy="8122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3408997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1333" y="681570"/>
            <a:ext cx="8281035" cy="247438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1334" y="3138171"/>
            <a:ext cx="4061757"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661334" y="4676140"/>
            <a:ext cx="4061757" cy="6877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0608" y="3138171"/>
            <a:ext cx="4081761"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4860608" y="4676140"/>
            <a:ext cx="4081761" cy="6877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551879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325772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19150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en-US"/>
              <a:t>Click to edit Master title style</a:t>
            </a:r>
            <a:endParaRPr lang="en-US" dirty="0"/>
          </a:p>
        </p:txBody>
      </p:sp>
      <p:sp>
        <p:nvSpPr>
          <p:cNvPr id="3" name="Content Placeholder 2"/>
          <p:cNvSpPr>
            <a:spLocks noGrp="1"/>
          </p:cNvSpPr>
          <p:nvPr>
            <p:ph idx="1"/>
          </p:nvPr>
        </p:nvSpPr>
        <p:spPr>
          <a:xfrm>
            <a:off x="4081760" y="1843196"/>
            <a:ext cx="4860608" cy="90974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343621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81760" y="1843196"/>
            <a:ext cx="4860608" cy="90974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dirty="0"/>
              <a:t>Click icon to add picture</a:t>
            </a:r>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AF9B4660-498C-4EB6-AE04-D4AC24C5030A}" type="datetimeFigureOut">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8B5F1-16BC-4107-B046-9C3993247870}" type="slidenum">
              <a:rPr lang="en-US" smtClean="0"/>
              <a:t>‹#›</a:t>
            </a:fld>
            <a:endParaRPr lang="en-US" dirty="0"/>
          </a:p>
        </p:txBody>
      </p:sp>
    </p:spTree>
    <p:extLst>
      <p:ext uri="{BB962C8B-B14F-4D97-AF65-F5344CB8AC3E}">
        <p14:creationId xmlns:p14="http://schemas.microsoft.com/office/powerpoint/2010/main" val="329604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D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681570"/>
            <a:ext cx="8281035" cy="24743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0083" y="3407833"/>
            <a:ext cx="8281035" cy="8122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0083" y="11865189"/>
            <a:ext cx="2160270" cy="681567"/>
          </a:xfrm>
          <a:prstGeom prst="rect">
            <a:avLst/>
          </a:prstGeom>
        </p:spPr>
        <p:txBody>
          <a:bodyPr vert="horz" lIns="91440" tIns="45720" rIns="91440" bIns="45720" rtlCol="0" anchor="ctr"/>
          <a:lstStyle>
            <a:lvl1pPr algn="l">
              <a:defRPr sz="1260">
                <a:solidFill>
                  <a:schemeClr val="tx1">
                    <a:tint val="75000"/>
                  </a:schemeClr>
                </a:solidFill>
              </a:defRPr>
            </a:lvl1pPr>
          </a:lstStyle>
          <a:p>
            <a:fld id="{AF9B4660-498C-4EB6-AE04-D4AC24C5030A}" type="datetimeFigureOut">
              <a:rPr lang="en-US" smtClean="0"/>
              <a:t>8/6/2024</a:t>
            </a:fld>
            <a:endParaRPr lang="en-US" dirty="0"/>
          </a:p>
        </p:txBody>
      </p:sp>
      <p:sp>
        <p:nvSpPr>
          <p:cNvPr id="5" name="Footer Placeholder 4"/>
          <p:cNvSpPr>
            <a:spLocks noGrp="1"/>
          </p:cNvSpPr>
          <p:nvPr>
            <p:ph type="ftr" sz="quarter" idx="3"/>
          </p:nvPr>
        </p:nvSpPr>
        <p:spPr>
          <a:xfrm>
            <a:off x="3180398" y="11865189"/>
            <a:ext cx="3240405" cy="68156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80848" y="11865189"/>
            <a:ext cx="2160270" cy="681567"/>
          </a:xfrm>
          <a:prstGeom prst="rect">
            <a:avLst/>
          </a:prstGeom>
        </p:spPr>
        <p:txBody>
          <a:bodyPr vert="horz" lIns="91440" tIns="45720" rIns="91440" bIns="45720" rtlCol="0" anchor="ctr"/>
          <a:lstStyle>
            <a:lvl1pPr algn="r">
              <a:defRPr sz="1260">
                <a:solidFill>
                  <a:schemeClr val="tx1">
                    <a:tint val="75000"/>
                  </a:schemeClr>
                </a:solidFill>
              </a:defRPr>
            </a:lvl1pPr>
          </a:lstStyle>
          <a:p>
            <a:fld id="{FC78B5F1-16BC-4107-B046-9C3993247870}" type="slidenum">
              <a:rPr lang="en-US" smtClean="0"/>
              <a:t>‹#›</a:t>
            </a:fld>
            <a:endParaRPr lang="en-US" dirty="0"/>
          </a:p>
        </p:txBody>
      </p:sp>
    </p:spTree>
    <p:extLst>
      <p:ext uri="{BB962C8B-B14F-4D97-AF65-F5344CB8AC3E}">
        <p14:creationId xmlns:p14="http://schemas.microsoft.com/office/powerpoint/2010/main" val="1704293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headphones and smiling&#10;&#10;Description automatically generated">
            <a:extLst>
              <a:ext uri="{FF2B5EF4-FFF2-40B4-BE49-F238E27FC236}">
                <a16:creationId xmlns:a16="http://schemas.microsoft.com/office/drawing/2014/main" id="{EB7FA527-58E5-A445-2AD6-1CA6DC2E5AD5}"/>
              </a:ext>
            </a:extLst>
          </p:cNvPr>
          <p:cNvPicPr>
            <a:picLocks noChangeAspect="1"/>
          </p:cNvPicPr>
          <p:nvPr/>
        </p:nvPicPr>
        <p:blipFill>
          <a:blip r:embed="rId2">
            <a:extLst>
              <a:ext uri="{28A0092B-C50C-407E-A947-70E740481C1C}">
                <a14:useLocalDpi xmlns:a14="http://schemas.microsoft.com/office/drawing/2010/main" val="0"/>
              </a:ext>
            </a:extLst>
          </a:blip>
          <a:srcRect r="-1" b="5665"/>
          <a:stretch/>
        </p:blipFill>
        <p:spPr>
          <a:xfrm>
            <a:off x="20" y="10"/>
            <a:ext cx="9601180" cy="12801590"/>
          </a:xfrm>
          <a:prstGeom prst="rect">
            <a:avLst/>
          </a:prstGeom>
          <a:noFill/>
        </p:spPr>
      </p:pic>
      <p:sp>
        <p:nvSpPr>
          <p:cNvPr id="10" name="Date Placeholder 1">
            <a:extLst>
              <a:ext uri="{FF2B5EF4-FFF2-40B4-BE49-F238E27FC236}">
                <a16:creationId xmlns:a16="http://schemas.microsoft.com/office/drawing/2014/main" id="{78B751B1-22D9-81E4-A4DC-30D38DD0C507}"/>
              </a:ext>
            </a:extLst>
          </p:cNvPr>
          <p:cNvSpPr>
            <a:spLocks noGrp="1"/>
          </p:cNvSpPr>
          <p:nvPr>
            <p:ph type="dt" sz="half" idx="10"/>
          </p:nvPr>
        </p:nvSpPr>
        <p:spPr>
          <a:xfrm>
            <a:off x="924116" y="15333475"/>
            <a:ext cx="3024378" cy="880794"/>
          </a:xfrm>
        </p:spPr>
        <p:txBody>
          <a:bodyPr/>
          <a:lstStyle/>
          <a:p>
            <a:pPr>
              <a:spcAft>
                <a:spcPts val="600"/>
              </a:spcAft>
            </a:pPr>
            <a:fld id="{A58C9EBF-8559-471F-BF59-FB653F806DC2}" type="datetime1">
              <a:rPr lang="en-US" smtClean="0">
                <a:solidFill>
                  <a:srgbClr val="FFFFFF"/>
                </a:solidFill>
                <a:effectLst>
                  <a:outerShdw blurRad="50800" dist="38100" dir="2700000" algn="tl" rotWithShape="0">
                    <a:prstClr val="black">
                      <a:alpha val="43000"/>
                    </a:prstClr>
                  </a:outerShdw>
                </a:effectLst>
              </a:rPr>
              <a:pPr>
                <a:spcAft>
                  <a:spcPts val="600"/>
                </a:spcAft>
              </a:pPr>
              <a:t>8/6/2024</a:t>
            </a:fld>
            <a:endParaRPr lang="en-US">
              <a:solidFill>
                <a:srgbClr val="FFFFFF"/>
              </a:solidFill>
              <a:effectLst>
                <a:outerShdw blurRad="50800" dist="38100" dir="2700000" algn="tl" rotWithShape="0">
                  <a:prstClr val="black">
                    <a:alpha val="43000"/>
                  </a:prstClr>
                </a:outerShdw>
              </a:effectLst>
            </a:endParaRPr>
          </a:p>
        </p:txBody>
      </p:sp>
      <p:sp>
        <p:nvSpPr>
          <p:cNvPr id="12" name="Footer Placeholder 2">
            <a:extLst>
              <a:ext uri="{FF2B5EF4-FFF2-40B4-BE49-F238E27FC236}">
                <a16:creationId xmlns:a16="http://schemas.microsoft.com/office/drawing/2014/main" id="{F4DFCE68-F8D0-9E4D-F183-56BDAB40556B}"/>
              </a:ext>
            </a:extLst>
          </p:cNvPr>
          <p:cNvSpPr>
            <a:spLocks noGrp="1"/>
          </p:cNvSpPr>
          <p:nvPr>
            <p:ph type="ftr" sz="quarter" idx="11"/>
          </p:nvPr>
        </p:nvSpPr>
        <p:spPr>
          <a:xfrm>
            <a:off x="4452557" y="15333475"/>
            <a:ext cx="4536567" cy="880794"/>
          </a:xfrm>
        </p:spPr>
        <p:txBody>
          <a:bodyPr/>
          <a:lstStyle/>
          <a:p>
            <a:pPr>
              <a:spcAft>
                <a:spcPts val="600"/>
              </a:spcAft>
            </a:pPr>
            <a:r>
              <a:rPr lang="en-US">
                <a:solidFill>
                  <a:srgbClr val="FFFFFF"/>
                </a:solidFill>
                <a:effectLst>
                  <a:outerShdw blurRad="50800" dist="38100" dir="2700000" algn="tl" rotWithShape="0">
                    <a:prstClr val="black">
                      <a:alpha val="43000"/>
                    </a:prstClr>
                  </a:outerShdw>
                </a:effectLst>
              </a:rPr>
              <a:t>Sample Footer Text</a:t>
            </a:r>
          </a:p>
        </p:txBody>
      </p:sp>
      <p:sp>
        <p:nvSpPr>
          <p:cNvPr id="14" name="Slide Number Placeholder 4">
            <a:extLst>
              <a:ext uri="{FF2B5EF4-FFF2-40B4-BE49-F238E27FC236}">
                <a16:creationId xmlns:a16="http://schemas.microsoft.com/office/drawing/2014/main" id="{E43630C0-F9B6-55E3-CEE1-48BE66F8F725}"/>
              </a:ext>
            </a:extLst>
          </p:cNvPr>
          <p:cNvSpPr>
            <a:spLocks noGrp="1"/>
          </p:cNvSpPr>
          <p:nvPr>
            <p:ph type="sldNum" sz="quarter" idx="12"/>
          </p:nvPr>
        </p:nvSpPr>
        <p:spPr>
          <a:xfrm>
            <a:off x="9493187" y="15333475"/>
            <a:ext cx="3024378" cy="880794"/>
          </a:xfrm>
        </p:spPr>
        <p:txBody>
          <a:bodyPr/>
          <a:lstStyle/>
          <a:p>
            <a:pPr>
              <a:spcAft>
                <a:spcPts val="600"/>
              </a:spcAft>
            </a:pPr>
            <a:fld id="{3E59737B-AF67-42EE-B20D-05656D79239C}" type="slidenum">
              <a:rPr lang="en-US" smtClean="0">
                <a:solidFill>
                  <a:srgbClr val="FFFFFF"/>
                </a:solidFill>
                <a:effectLst>
                  <a:outerShdw blurRad="50800" dist="38100" dir="2700000" algn="tl" rotWithShape="0">
                    <a:prstClr val="black">
                      <a:alpha val="43000"/>
                    </a:prstClr>
                  </a:outerShdw>
                </a:effectLst>
              </a:rPr>
              <a:pPr>
                <a:spcAft>
                  <a:spcPts val="600"/>
                </a:spcAft>
              </a:pPr>
              <a:t>1</a:t>
            </a:fld>
            <a:endParaRPr lang="en-US">
              <a:solidFill>
                <a:srgbClr val="FFFFFF"/>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121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Recruitment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Career Development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Wellbeing and Stress Management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Change and Communication</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Personal Effectiveness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Project and Programme Management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Menopause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Maternity and Parenting </a:t>
            </a:r>
          </a:p>
        </p:txBody>
      </p:sp>
      <p:sp>
        <p:nvSpPr>
          <p:cNvPr id="2" name="Rectangle 1">
            <a:extLst>
              <a:ext uri="{FF2B5EF4-FFF2-40B4-BE49-F238E27FC236}">
                <a16:creationId xmlns:a16="http://schemas.microsoft.com/office/drawing/2014/main" id="{4CB8A2CF-002F-2140-A7FF-C3250A6A2CA5}"/>
              </a:ext>
            </a:extLst>
          </p:cNvPr>
          <p:cNvSpPr/>
          <p:nvPr/>
        </p:nvSpPr>
        <p:spPr>
          <a:xfrm>
            <a:off x="0" y="-34113"/>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077218"/>
          </a:xfrm>
          <a:prstGeom prst="rect">
            <a:avLst/>
          </a:prstGeom>
          <a:noFill/>
        </p:spPr>
        <p:txBody>
          <a:bodyPr wrap="square" rtlCol="0">
            <a:spAutoFit/>
          </a:bodyPr>
          <a:lstStyle/>
          <a:p>
            <a:r>
              <a:rPr lang="en-GB" sz="4000" b="1" dirty="0">
                <a:solidFill>
                  <a:schemeClr val="bg1"/>
                </a:solidFill>
                <a:latin typeface="Aptos" panose="020B0004020202020204" pitchFamily="34" charset="0"/>
              </a:rPr>
              <a:t>KATE GONDOUIN</a:t>
            </a:r>
          </a:p>
          <a:p>
            <a:r>
              <a:rPr lang="en-GB" sz="2400" dirty="0">
                <a:solidFill>
                  <a:schemeClr val="bg1"/>
                </a:solidFill>
                <a:latin typeface="Aptos" panose="020B0004020202020204" pitchFamily="34" charset="0"/>
              </a:rPr>
              <a:t>Transformational Coach/ Facilitator </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519577"/>
            <a:ext cx="3713355" cy="4278094"/>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342900" indent="-342900">
              <a:buFont typeface="Calibri" panose="020F0502020204030204" pitchFamily="34" charset="0"/>
              <a:buChar char="•"/>
            </a:pPr>
            <a:r>
              <a:rPr lang="en-GB" b="0" i="0" dirty="0">
                <a:effectLst/>
              </a:rPr>
              <a:t>EMCC Global EIA Practitioner Coach &amp; Mentor </a:t>
            </a:r>
          </a:p>
          <a:p>
            <a:pPr marL="342900" indent="-342900">
              <a:buFont typeface="Calibri" panose="020F0502020204030204" pitchFamily="34" charset="0"/>
              <a:buChar char="•"/>
            </a:pPr>
            <a:r>
              <a:rPr lang="en-GB" b="0" i="0" dirty="0">
                <a:effectLst/>
              </a:rPr>
              <a:t>Ultimate Self Mastery – 12-month Mastery Level (Peter Sage) </a:t>
            </a:r>
            <a:endParaRPr lang="en-GB" b="0" dirty="0"/>
          </a:p>
          <a:p>
            <a:pPr marL="342900" indent="-342900">
              <a:buFont typeface="Calibri" panose="020F0502020204030204" pitchFamily="34" charset="0"/>
              <a:buChar char="•"/>
            </a:pPr>
            <a:r>
              <a:rPr lang="en-GB" b="0" i="0" dirty="0">
                <a:effectLst/>
              </a:rPr>
              <a:t>Narrative Practices in Coaching </a:t>
            </a:r>
          </a:p>
          <a:p>
            <a:pPr marL="342900" indent="-342900">
              <a:buFont typeface="Calibri" panose="020F0502020204030204" pitchFamily="34" charset="0"/>
              <a:buChar char="•"/>
            </a:pPr>
            <a:r>
              <a:rPr lang="en-GB" b="0" i="0" dirty="0">
                <a:effectLst/>
              </a:rPr>
              <a:t>Existential Coaching </a:t>
            </a:r>
          </a:p>
          <a:p>
            <a:pPr marL="342900" indent="-342900">
              <a:buFont typeface="Calibri" panose="020F0502020204030204" pitchFamily="34" charset="0"/>
              <a:buChar char="•"/>
            </a:pPr>
            <a:r>
              <a:rPr lang="en-GB" b="0" i="0" dirty="0">
                <a:effectLst/>
              </a:rPr>
              <a:t>Positive Psychology</a:t>
            </a:r>
            <a:endParaRPr lang="en-GB" b="0" dirty="0"/>
          </a:p>
          <a:p>
            <a:pPr marL="342900" indent="-342900">
              <a:buFont typeface="Calibri" panose="020F0502020204030204" pitchFamily="34" charset="0"/>
              <a:buChar char="•"/>
            </a:pPr>
            <a:r>
              <a:rPr lang="en-GB" b="0" i="0" dirty="0">
                <a:effectLst/>
              </a:rPr>
              <a:t>Group Coaching &amp; Facilitation</a:t>
            </a:r>
          </a:p>
          <a:p>
            <a:pPr marL="342900" indent="-342900">
              <a:buFont typeface="Calibri" panose="020F0502020204030204" pitchFamily="34" charset="0"/>
              <a:buChar char="•"/>
            </a:pPr>
            <a:r>
              <a:rPr lang="en-GB" b="0" dirty="0"/>
              <a:t>Parents@Work Ambassador</a:t>
            </a:r>
          </a:p>
          <a:p>
            <a:pPr marL="342900" indent="-342900">
              <a:buFont typeface="Calibri" panose="020F0502020204030204" pitchFamily="34" charset="0"/>
              <a:buChar char="•"/>
            </a:pPr>
            <a:r>
              <a:rPr lang="en-GB" b="0" dirty="0"/>
              <a:t>BSc Business and Financial Services – University of Manchester</a:t>
            </a:r>
          </a:p>
          <a:p>
            <a:pPr marL="342900" indent="-342900">
              <a:buFont typeface="Calibri" panose="020F0502020204030204" pitchFamily="34" charset="0"/>
              <a:buChar char="•"/>
            </a:pPr>
            <a:r>
              <a:rPr lang="en-GB" b="0" dirty="0"/>
              <a:t>BA Natural Sciences – University of Cambridge </a:t>
            </a:r>
          </a:p>
          <a:p>
            <a:endParaRPr lang="en-GB" b="0" dirty="0">
              <a:solidFill>
                <a:srgbClr val="000000"/>
              </a:solidFill>
              <a:latin typeface="Times New Roman" panose="02020603050405020304" pitchFamily="18" charset="0"/>
            </a:endParaRPr>
          </a:p>
        </p:txBody>
      </p:sp>
      <p:sp>
        <p:nvSpPr>
          <p:cNvPr id="9" name="TextBox 8">
            <a:extLst>
              <a:ext uri="{FF2B5EF4-FFF2-40B4-BE49-F238E27FC236}">
                <a16:creationId xmlns:a16="http://schemas.microsoft.com/office/drawing/2014/main" id="{49A5CFBB-B1BD-E8AD-66C6-790FBE0268FA}"/>
              </a:ext>
            </a:extLst>
          </p:cNvPr>
          <p:cNvSpPr txBox="1"/>
          <p:nvPr/>
        </p:nvSpPr>
        <p:spPr>
          <a:xfrm>
            <a:off x="381632" y="9591934"/>
            <a:ext cx="3444915" cy="2554545"/>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r>
              <a:rPr lang="en-GB" sz="1600" i="1" dirty="0">
                <a:solidFill>
                  <a:schemeClr val="bg1"/>
                </a:solidFill>
                <a:latin typeface="Aptos" panose="020B0004020202020204" pitchFamily="34" charset="0"/>
              </a:rPr>
              <a:t>Kate has worked with clients from a variety of industries including:</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Airbus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Atrium HR International</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Airbus Beyond</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7751289"/>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600" dirty="0">
              <a:solidFill>
                <a:srgbClr val="740060"/>
              </a:solidFill>
              <a:latin typeface="Aptos" panose="020B000402020202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GB" sz="1600" b="0" i="0" dirty="0">
                <a:solidFill>
                  <a:srgbClr val="740060"/>
                </a:solidFill>
                <a:effectLst/>
                <a:latin typeface="Aptos" panose="020B0004020202020204" pitchFamily="34" charset="0"/>
              </a:rPr>
              <a:t>Kate is an experienced Facilitator and Transformational Coach specializing in International HR, Project and Change Management. With a focus on recruitment, talent development, cultural change and business transformation, she consistently delivers tangible results and fosters enduring employee engagement within teams and organisations.</a:t>
            </a:r>
          </a:p>
          <a:p>
            <a:pPr algn="just">
              <a:lnSpc>
                <a:spcPct val="115000"/>
              </a:lnSpc>
              <a:spcAft>
                <a:spcPts val="600"/>
              </a:spcAft>
            </a:pPr>
            <a:r>
              <a:rPr lang="en-GB" sz="1600" dirty="0">
                <a:solidFill>
                  <a:srgbClr val="740060"/>
                </a:solidFill>
                <a:latin typeface="Aptos" panose="020B0004020202020204" pitchFamily="34" charset="0"/>
              </a:rPr>
              <a:t>With over 25 years of experience, Kate brings a wealth of experience, working with clients internationally. </a:t>
            </a:r>
            <a:r>
              <a:rPr lang="en-GB" sz="1600" b="0" i="0" dirty="0">
                <a:solidFill>
                  <a:srgbClr val="740060"/>
                </a:solidFill>
                <a:effectLst/>
                <a:latin typeface="Aptos" panose="020B0004020202020204" pitchFamily="34" charset="0"/>
              </a:rPr>
              <a:t>She is always learning and supporting others to become better, more truly-aligned version of themselves to excel personally and professionally. She capitalizes on her life experiences to authentically relate, connect with and support others wherever they are in their life and career.</a:t>
            </a:r>
          </a:p>
          <a:p>
            <a:pPr algn="just">
              <a:lnSpc>
                <a:spcPct val="115000"/>
              </a:lnSpc>
              <a:spcAft>
                <a:spcPts val="600"/>
              </a:spcAft>
            </a:pPr>
            <a:r>
              <a:rPr lang="en-GB" sz="1600" b="0" i="0" dirty="0">
                <a:solidFill>
                  <a:srgbClr val="740060"/>
                </a:solidFill>
                <a:effectLst/>
                <a:latin typeface="Aptos" panose="020B0004020202020204" pitchFamily="34" charset="0"/>
              </a:rPr>
              <a:t>Kate has also served as a TEDx Speaker Coach and is an invited guest on podcasts and global summits. She generously shares her expertise on diverse topics including careers, cross-cultural relationships, parenting and international living and working.</a:t>
            </a:r>
          </a:p>
          <a:p>
            <a:pPr algn="just">
              <a:lnSpc>
                <a:spcPct val="115000"/>
              </a:lnSpc>
              <a:spcAft>
                <a:spcPts val="1000"/>
              </a:spcAft>
            </a:pPr>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600" y="10000832"/>
            <a:ext cx="4426209" cy="2800767"/>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b="1" dirty="0"/>
          </a:p>
          <a:p>
            <a:pPr marL="285750" indent="-285750" algn="just">
              <a:buFont typeface="Arial" panose="020B0604020202020204" pitchFamily="34" charset="0"/>
              <a:buChar char="•"/>
            </a:pPr>
            <a:r>
              <a:rPr lang="en-GB" sz="1550" dirty="0"/>
              <a:t>Coaching professional women to manage imposter syndrome and increase confidence.</a:t>
            </a:r>
          </a:p>
          <a:p>
            <a:pPr marL="285750" indent="-285750" algn="just">
              <a:buFont typeface="Arial" panose="020B0604020202020204" pitchFamily="34" charset="0"/>
              <a:buChar char="•"/>
            </a:pPr>
            <a:r>
              <a:rPr lang="en-GB" sz="1550" dirty="0"/>
              <a:t>Coaching international career changers to believe in themselves, excel in interviews and secure the promotions they thought impossible. </a:t>
            </a:r>
          </a:p>
          <a:p>
            <a:pPr marL="285750" indent="-285750" algn="just">
              <a:buFont typeface="Arial" panose="020B0604020202020204" pitchFamily="34" charset="0"/>
              <a:buChar char="•"/>
            </a:pPr>
            <a:r>
              <a:rPr lang="en-GB" sz="1550" dirty="0"/>
              <a:t>Coaching menopausal return-to-work women to believe in themselves, their value and their contribution to work and society. </a:t>
            </a:r>
            <a:endParaRPr lang="en-US" sz="1550" dirty="0"/>
          </a:p>
        </p:txBody>
      </p:sp>
      <p:pic>
        <p:nvPicPr>
          <p:cNvPr id="8" name="Picture 7" descr="A person leaning against a tree&#10;&#10;Description automatically generated">
            <a:extLst>
              <a:ext uri="{FF2B5EF4-FFF2-40B4-BE49-F238E27FC236}">
                <a16:creationId xmlns:a16="http://schemas.microsoft.com/office/drawing/2014/main" id="{3860DF95-683A-F19A-CD99-70F10D9A385C}"/>
              </a:ext>
            </a:extLst>
          </p:cNvPr>
          <p:cNvPicPr>
            <a:picLocks noChangeAspect="1"/>
          </p:cNvPicPr>
          <p:nvPr/>
        </p:nvPicPr>
        <p:blipFill rotWithShape="1">
          <a:blip r:embed="rId3">
            <a:extLst>
              <a:ext uri="{28A0092B-C50C-407E-A947-70E740481C1C}">
                <a14:useLocalDpi xmlns:a14="http://schemas.microsoft.com/office/drawing/2010/main" val="0"/>
              </a:ext>
            </a:extLst>
          </a:blip>
          <a:srcRect b="34337"/>
          <a:stretch/>
        </p:blipFill>
        <p:spPr>
          <a:xfrm>
            <a:off x="2725243" y="283706"/>
            <a:ext cx="1724067"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893593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2062103"/>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1:1 Personal and Executive Coaching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Workshop Facilitation</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Public Speaking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Conferences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Moderation</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Women’s Development </a:t>
            </a:r>
            <a:endParaRPr lang="en-US"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815882"/>
          </a:xfrm>
          <a:prstGeom prst="rect">
            <a:avLst/>
          </a:prstGeom>
          <a:noFill/>
        </p:spPr>
        <p:txBody>
          <a:bodyPr wrap="square" rtlCol="0">
            <a:spAutoFit/>
          </a:bodyPr>
          <a:lstStyle/>
          <a:p>
            <a:r>
              <a:rPr lang="en-GB" sz="4000" b="1" dirty="0">
                <a:solidFill>
                  <a:schemeClr val="bg1"/>
                </a:solidFill>
                <a:latin typeface="Aptos" panose="020B0004020202020204" pitchFamily="34" charset="0"/>
              </a:rPr>
              <a:t>LARA KHALAF</a:t>
            </a:r>
          </a:p>
          <a:p>
            <a:r>
              <a:rPr lang="en-GB" sz="2400" dirty="0">
                <a:solidFill>
                  <a:schemeClr val="bg1"/>
                </a:solidFill>
                <a:latin typeface="Aptos" panose="020B0004020202020204" pitchFamily="34" charset="0"/>
              </a:rPr>
              <a:t>Executive Coach, Women’s Development and Feminine Leadership Expert</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087041"/>
            <a:ext cx="3713355" cy="3539430"/>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285750" indent="-285750">
              <a:buFont typeface="Arial" panose="020B0604020202020204" pitchFamily="34" charset="0"/>
              <a:buChar char="•"/>
            </a:pPr>
            <a:r>
              <a:rPr lang="en-US" b="0" dirty="0"/>
              <a:t>Reiki Practitioner</a:t>
            </a:r>
          </a:p>
          <a:p>
            <a:pPr marL="285750" indent="-285750">
              <a:buFont typeface="Arial" panose="020B0604020202020204" pitchFamily="34" charset="0"/>
              <a:buChar char="•"/>
            </a:pPr>
            <a:r>
              <a:rPr lang="en-US" b="0" dirty="0"/>
              <a:t>Menopause Wellbeing Practitioner </a:t>
            </a:r>
          </a:p>
          <a:p>
            <a:pPr marL="285750" indent="-285750">
              <a:buFont typeface="Arial" panose="020B0604020202020204" pitchFamily="34" charset="0"/>
              <a:buChar char="•"/>
            </a:pPr>
            <a:r>
              <a:rPr lang="en-US" b="0" dirty="0"/>
              <a:t>Menstrual Cycle Practitioner </a:t>
            </a:r>
          </a:p>
          <a:p>
            <a:pPr marL="285750" indent="-285750">
              <a:buFont typeface="Arial" panose="020B0604020202020204" pitchFamily="34" charset="0"/>
              <a:buChar char="•"/>
            </a:pPr>
            <a:r>
              <a:rPr lang="en-US" b="0" dirty="0"/>
              <a:t>ACC – International Coach Federation</a:t>
            </a:r>
          </a:p>
          <a:p>
            <a:pPr marL="285750" indent="-285750">
              <a:buFont typeface="Arial" panose="020B0604020202020204" pitchFamily="34" charset="0"/>
              <a:buChar char="•"/>
            </a:pPr>
            <a:r>
              <a:rPr lang="en-US" b="0" dirty="0"/>
              <a:t>Master Practitioner of Neuro Linguistic Programming </a:t>
            </a:r>
          </a:p>
          <a:p>
            <a:pPr marL="285750" indent="-285750">
              <a:buFont typeface="Arial" panose="020B0604020202020204" pitchFamily="34" charset="0"/>
              <a:buChar char="•"/>
            </a:pPr>
            <a:r>
              <a:rPr lang="en-US" b="0" dirty="0"/>
              <a:t>Postgraduate in Personal and Business Coaching (ICF)</a:t>
            </a:r>
          </a:p>
          <a:p>
            <a:pPr marL="285750" indent="-285750">
              <a:buFont typeface="Arial" panose="020B0604020202020204" pitchFamily="34" charset="0"/>
              <a:buChar char="•"/>
            </a:pPr>
            <a:r>
              <a:rPr lang="en-US" b="0" dirty="0"/>
              <a:t>MA in Arabic Philology</a:t>
            </a:r>
          </a:p>
          <a:p>
            <a:pPr marL="285750" indent="-285750">
              <a:buFont typeface="Arial" panose="020B0604020202020204" pitchFamily="34" charset="0"/>
              <a:buChar char="•"/>
            </a:pPr>
            <a:endParaRPr lang="en-US" b="0" dirty="0"/>
          </a:p>
        </p:txBody>
      </p:sp>
      <p:sp>
        <p:nvSpPr>
          <p:cNvPr id="9" name="TextBox 8">
            <a:extLst>
              <a:ext uri="{FF2B5EF4-FFF2-40B4-BE49-F238E27FC236}">
                <a16:creationId xmlns:a16="http://schemas.microsoft.com/office/drawing/2014/main" id="{49A5CFBB-B1BD-E8AD-66C6-790FBE0268FA}"/>
              </a:ext>
            </a:extLst>
          </p:cNvPr>
          <p:cNvSpPr txBox="1"/>
          <p:nvPr/>
        </p:nvSpPr>
        <p:spPr>
          <a:xfrm>
            <a:off x="383904" y="8986091"/>
            <a:ext cx="3444915"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r>
              <a:rPr lang="en-GB" sz="1600" i="1" dirty="0">
                <a:solidFill>
                  <a:schemeClr val="bg1"/>
                </a:solidFill>
                <a:latin typeface="Aptos" panose="020B0004020202020204" pitchFamily="34" charset="0"/>
              </a:rPr>
              <a:t>Lara has worked with clients from a variety of industries, including:</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Insurance brokerage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Entertainment and Media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Marketing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Technology</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Government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Healthcare</a:t>
            </a: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11747"/>
            <a:ext cx="4538544" cy="7032694"/>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pPr algn="l"/>
            <a:endParaRPr lang="en-GB" sz="1400" b="0" i="0" dirty="0">
              <a:solidFill>
                <a:srgbClr val="020205"/>
              </a:solidFill>
              <a:effectLst/>
              <a:latin typeface="Calibri" panose="020F0502020204030204" pitchFamily="34" charset="0"/>
            </a:endParaRPr>
          </a:p>
          <a:p>
            <a:pPr algn="just">
              <a:spcAft>
                <a:spcPts val="600"/>
              </a:spcAft>
            </a:pPr>
            <a:r>
              <a:rPr lang="en-GB" sz="1400" b="0" i="0" dirty="0">
                <a:solidFill>
                  <a:srgbClr val="740060"/>
                </a:solidFill>
                <a:effectLst/>
                <a:latin typeface="Aptos" panose="020B0004020202020204" pitchFamily="34" charset="0"/>
              </a:rPr>
              <a:t>Lara’s life work is in service to women and the feminine; as a Women’s Empowerment, Feminine Leadership Specialist and Medicine Woman her work centres around guiding, empowering, and elevating women to become more confident, connected and conscious feminine leaders at the level of head and heart.</a:t>
            </a:r>
          </a:p>
          <a:p>
            <a:pPr algn="just">
              <a:spcAft>
                <a:spcPts val="600"/>
              </a:spcAft>
            </a:pPr>
            <a:r>
              <a:rPr lang="en-GB" sz="1400" b="0" i="0" dirty="0">
                <a:solidFill>
                  <a:srgbClr val="740060"/>
                </a:solidFill>
                <a:effectLst/>
                <a:latin typeface="Aptos" panose="020B0004020202020204" pitchFamily="34" charset="0"/>
              </a:rPr>
              <a:t>Lara has had over 20 years of international experience, managing large team operations in the private, corporate, and public sectors. Then, in 2015 she decided to shift her career, becoming a professional coach. Lara worked as an in-house Coach and Head of L&amp;D for a large department in a Swiss investment bank before launching her own boutique conscious coaching business, which is firmly focused on women’ development.</a:t>
            </a:r>
          </a:p>
          <a:p>
            <a:pPr algn="just">
              <a:spcAft>
                <a:spcPts val="600"/>
              </a:spcAft>
            </a:pPr>
            <a:r>
              <a:rPr lang="en-GB" sz="1400" b="0" i="0" dirty="0">
                <a:solidFill>
                  <a:srgbClr val="740060"/>
                </a:solidFill>
                <a:effectLst/>
                <a:latin typeface="Aptos" panose="020B0004020202020204" pitchFamily="34" charset="0"/>
              </a:rPr>
              <a:t>Amongst other accomplishments Lara is a NED for care home in Spain, has won multiple awards, including the 2019 Women Economic Forum “Exceptional Woman of Excellence”. She has delivered a TEDx talk called “the other side of Syria”, has spoken internationally on topics related to women’s empowerment, runs a podcast named “She who rises up” and blogs for Psychologies magazine, where she is also part of its Coach’s directory. </a:t>
            </a:r>
          </a:p>
          <a:p>
            <a:pPr algn="just">
              <a:spcAft>
                <a:spcPts val="600"/>
              </a:spcAft>
            </a:pPr>
            <a:r>
              <a:rPr lang="en-GB" sz="1400" b="0" i="0" dirty="0">
                <a:solidFill>
                  <a:srgbClr val="740060"/>
                </a:solidFill>
                <a:effectLst/>
                <a:latin typeface="Aptos" panose="020B0004020202020204" pitchFamily="34" charset="0"/>
              </a:rPr>
              <a:t>Her method of work utilises various modalities and frameworks, which she has acquired throughout her own journey of expansion such as ancient feminine wisdom, embodiment integration, cyclic living, belief systems reprogramming, and more. In her core she remains a philosopher, mystic, and messenger of love.</a:t>
            </a: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pic>
        <p:nvPicPr>
          <p:cNvPr id="8" name="Picture 7" descr="A person with curly hair smiling&#10;&#10;Description automatically generated">
            <a:extLst>
              <a:ext uri="{FF2B5EF4-FFF2-40B4-BE49-F238E27FC236}">
                <a16:creationId xmlns:a16="http://schemas.microsoft.com/office/drawing/2014/main" id="{A36442B4-65FF-6B53-948F-513B825B4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676" y="283706"/>
            <a:ext cx="1727201" cy="1782000"/>
          </a:xfrm>
          <a:prstGeom prst="ellipse">
            <a:avLst/>
          </a:prstGeom>
          <a:ln w="63500" cap="rnd">
            <a:noFill/>
          </a:ln>
          <a:effectLst>
            <a:outerShdw blurRad="381000" dist="292100" dir="5400000" sx="-80000" sy="-18000" rotWithShape="0">
              <a:srgbClr val="000000">
                <a:alpha val="22000"/>
              </a:srgbClr>
            </a:outerShdw>
          </a:effectLst>
        </p:spPr>
      </p:pic>
      <p:sp>
        <p:nvSpPr>
          <p:cNvPr id="4" name="TextBox 3">
            <a:extLst>
              <a:ext uri="{FF2B5EF4-FFF2-40B4-BE49-F238E27FC236}">
                <a16:creationId xmlns:a16="http://schemas.microsoft.com/office/drawing/2014/main" id="{CA67AB42-F948-79E5-134A-DFB8578CAB48}"/>
              </a:ext>
            </a:extLst>
          </p:cNvPr>
          <p:cNvSpPr txBox="1"/>
          <p:nvPr/>
        </p:nvSpPr>
        <p:spPr>
          <a:xfrm>
            <a:off x="4800600" y="9806374"/>
            <a:ext cx="4426209" cy="3093154"/>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endParaRPr lang="en-GB" sz="1400" b="1" dirty="0"/>
          </a:p>
          <a:p>
            <a:r>
              <a:rPr lang="en-GB" b="1" dirty="0"/>
              <a:t>Coaching Assignments</a:t>
            </a:r>
          </a:p>
          <a:p>
            <a:endParaRPr lang="en-GB" sz="1400" b="1" dirty="0">
              <a:highlight>
                <a:srgbClr val="FFFF00"/>
              </a:highlight>
            </a:endParaRPr>
          </a:p>
          <a:p>
            <a:pPr marL="285750" indent="-285750" algn="just">
              <a:buFont typeface="Arial" panose="020B0604020202020204" pitchFamily="34" charset="0"/>
              <a:buChar char="•"/>
            </a:pPr>
            <a:r>
              <a:rPr lang="en-GB" sz="1500" b="0" i="0" dirty="0">
                <a:effectLst/>
              </a:rPr>
              <a:t>Media – Aided Director in bringing clarity and strategy in a wholistic way to business approach.</a:t>
            </a:r>
            <a:endParaRPr lang="en-GB" sz="1500" b="0" i="0" dirty="0">
              <a:effectLst/>
              <a:highlight>
                <a:srgbClr val="FFFF00"/>
              </a:highlight>
            </a:endParaRPr>
          </a:p>
          <a:p>
            <a:pPr marL="285750" indent="-285750" algn="just">
              <a:buFont typeface="Arial" panose="020B0604020202020204" pitchFamily="34" charset="0"/>
              <a:buChar char="•"/>
            </a:pPr>
            <a:r>
              <a:rPr lang="en-GB" sz="1500" b="0" i="0" dirty="0">
                <a:effectLst/>
              </a:rPr>
              <a:t>Wellness – Supported CEO in reconnecting to herself, bringing balance and heightened self-awareness to support achieving business and personal goals. </a:t>
            </a:r>
          </a:p>
          <a:p>
            <a:pPr marL="285750" indent="-285750" algn="just">
              <a:buFont typeface="Arial" panose="020B0604020202020204" pitchFamily="34" charset="0"/>
              <a:buChar char="•"/>
            </a:pPr>
            <a:r>
              <a:rPr lang="en-GB" sz="1500" dirty="0"/>
              <a:t>Coaching numerous women on limited beliefs and increasing confidence</a:t>
            </a:r>
          </a:p>
          <a:p>
            <a:endParaRPr lang="en-GB" dirty="0"/>
          </a:p>
        </p:txBody>
      </p:sp>
    </p:spTree>
    <p:extLst>
      <p:ext uri="{BB962C8B-B14F-4D97-AF65-F5344CB8AC3E}">
        <p14:creationId xmlns:p14="http://schemas.microsoft.com/office/powerpoint/2010/main" val="2070130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1815882"/>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Neurodiversity </a:t>
            </a:r>
            <a:endParaRPr lang="en-US" sz="1600"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1:1 Coaching </a:t>
            </a:r>
            <a:endParaRPr lang="en-US" sz="1600"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Group workshops and training </a:t>
            </a:r>
            <a:endParaRPr lang="en-US" sz="1600"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Diverse people-focused business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Mentoring </a:t>
            </a: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077218"/>
          </a:xfrm>
          <a:prstGeom prst="rect">
            <a:avLst/>
          </a:prstGeom>
          <a:noFill/>
        </p:spPr>
        <p:txBody>
          <a:bodyPr wrap="square" rtlCol="0">
            <a:spAutoFit/>
          </a:bodyPr>
          <a:lstStyle/>
          <a:p>
            <a:r>
              <a:rPr lang="en-GB" sz="4000" b="1" dirty="0">
                <a:solidFill>
                  <a:schemeClr val="bg1"/>
                </a:solidFill>
                <a:latin typeface="Aptos" panose="020B0004020202020204" pitchFamily="34" charset="0"/>
              </a:rPr>
              <a:t>ROSIE ARTHEY</a:t>
            </a:r>
          </a:p>
          <a:p>
            <a:r>
              <a:rPr lang="en-GB" sz="2400" dirty="0">
                <a:solidFill>
                  <a:schemeClr val="bg1"/>
                </a:solidFill>
                <a:latin typeface="Aptos" panose="020B0004020202020204" pitchFamily="34" charset="0"/>
              </a:rPr>
              <a:t>Neurodiversity Specialist &amp; Coach</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087041"/>
            <a:ext cx="3713355" cy="3785652"/>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285750" indent="-285750">
              <a:buFont typeface="Arial" panose="020B0604020202020204" pitchFamily="34" charset="0"/>
              <a:buChar char="•"/>
            </a:pPr>
            <a:r>
              <a:rPr lang="en-US" b="0" dirty="0"/>
              <a:t>ICF Accredited Diploma in Transformational Coaching (Animas)</a:t>
            </a:r>
          </a:p>
          <a:p>
            <a:pPr marL="285750" indent="-285750">
              <a:buFont typeface="Arial" panose="020B0604020202020204" pitchFamily="34" charset="0"/>
              <a:buChar char="•"/>
            </a:pPr>
            <a:r>
              <a:rPr lang="en-US" b="0" dirty="0"/>
              <a:t>FAA Level 3 Award in Suprvising First Aid for Mental Health (RFQ)</a:t>
            </a:r>
          </a:p>
          <a:p>
            <a:pPr marL="285750" indent="-285750">
              <a:buFont typeface="Arial" panose="020B0604020202020204" pitchFamily="34" charset="0"/>
              <a:buChar char="•"/>
            </a:pPr>
            <a:r>
              <a:rPr lang="en-US" b="0" dirty="0"/>
              <a:t>Core Certificate in Executive Function Coaching (Connections in Mind)</a:t>
            </a:r>
          </a:p>
          <a:p>
            <a:pPr marL="285750" indent="-285750">
              <a:buFont typeface="Arial" panose="020B0604020202020204" pitchFamily="34" charset="0"/>
              <a:buChar char="•"/>
            </a:pPr>
            <a:r>
              <a:rPr lang="en-US" b="0" dirty="0"/>
              <a:t>ICF Accredited Certificate in Positive Psychology (Animas)</a:t>
            </a:r>
          </a:p>
          <a:p>
            <a:pPr marL="285750" indent="-285750">
              <a:buFont typeface="Arial" panose="020B0604020202020204" pitchFamily="34" charset="0"/>
              <a:buChar char="•"/>
            </a:pPr>
            <a:r>
              <a:rPr lang="en-US" b="0" dirty="0"/>
              <a:t>MA (Hons) Ancient History – University of Edinburgh</a:t>
            </a:r>
          </a:p>
          <a:p>
            <a:endParaRPr lang="en-US" b="0" dirty="0"/>
          </a:p>
        </p:txBody>
      </p:sp>
      <p:sp>
        <p:nvSpPr>
          <p:cNvPr id="9" name="TextBox 8">
            <a:extLst>
              <a:ext uri="{FF2B5EF4-FFF2-40B4-BE49-F238E27FC236}">
                <a16:creationId xmlns:a16="http://schemas.microsoft.com/office/drawing/2014/main" id="{49A5CFBB-B1BD-E8AD-66C6-790FBE0268FA}"/>
              </a:ext>
            </a:extLst>
          </p:cNvPr>
          <p:cNvSpPr txBox="1"/>
          <p:nvPr/>
        </p:nvSpPr>
        <p:spPr>
          <a:xfrm>
            <a:off x="383904" y="9112056"/>
            <a:ext cx="3444915" cy="3046988"/>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r>
              <a:rPr lang="en-GB" sz="1600" i="1" dirty="0">
                <a:solidFill>
                  <a:schemeClr val="bg1"/>
                </a:solidFill>
                <a:latin typeface="Aptos" panose="020B0004020202020204" pitchFamily="34" charset="0"/>
              </a:rPr>
              <a:t>Rosie has worked with clients from a variety of industries, including: </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Education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Legal</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Finance</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Healthcare</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Government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Engineering</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676256"/>
            <a:ext cx="4538544" cy="7355860"/>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400" dirty="0">
              <a:solidFill>
                <a:srgbClr val="740060"/>
              </a:solidFill>
              <a:latin typeface="Aptos" panose="020B0004020202020204" pitchFamily="34" charset="0"/>
              <a:ea typeface="Calibri" panose="020F0502020204030204" pitchFamily="34" charset="0"/>
              <a:cs typeface="Times New Roman" panose="02020603050405020304" pitchFamily="18" charset="0"/>
            </a:endParaRPr>
          </a:p>
          <a:p>
            <a:pPr algn="just">
              <a:spcAft>
                <a:spcPts val="600"/>
              </a:spcAft>
            </a:pPr>
            <a:r>
              <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Rosie is an experienced and enthusiastic mentor, coach and facilitator who specialises in Neurodiversity. </a:t>
            </a:r>
            <a:r>
              <a:rPr lang="en-GB" sz="1600" dirty="0">
                <a:solidFill>
                  <a:srgbClr val="740060"/>
                </a:solidFill>
                <a:effectLst/>
                <a:latin typeface="Aptos" panose="020B0004020202020204" pitchFamily="34" charset="0"/>
                <a:ea typeface="Calibri" panose="020F0502020204030204" pitchFamily="34" charset="0"/>
                <a:cs typeface="Calibri" panose="020F0502020204030204" pitchFamily="34" charset="0"/>
              </a:rPr>
              <a:t>Rosie works with individuals and organisations to understand how neurodiversity can impact our wellbeing and performance. She established her coaching business after discovering how neurodiversity was impacting her own work-life and wellbeing. </a:t>
            </a:r>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a:p>
            <a:pPr algn="just">
              <a:spcAft>
                <a:spcPts val="600"/>
              </a:spcAft>
            </a:pPr>
            <a:r>
              <a:rPr lang="en-GB" sz="1600" dirty="0">
                <a:solidFill>
                  <a:srgbClr val="740060"/>
                </a:solidFill>
                <a:effectLst/>
                <a:latin typeface="Aptos" panose="020B0004020202020204" pitchFamily="34" charset="0"/>
                <a:ea typeface="Calibri" panose="020F0502020204030204" pitchFamily="34" charset="0"/>
                <a:cs typeface="Calibri" panose="020F0502020204030204" pitchFamily="34" charset="0"/>
              </a:rPr>
              <a:t>Previously Rosie has managed teams and client accounts, delivered events, and developed learning programmes. Today, Rosie offers a range of services, from 1:1 coaching to group workshops and training. She is also an Associate Coach for Genius Within, a Workplace Strategy Coach for Dyslexia Box, a volunteer Career Mentor for Dyslexia Scotland and a trained Mental Health First Aider. </a:t>
            </a:r>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a:p>
            <a:pPr algn="just">
              <a:spcAft>
                <a:spcPts val="600"/>
              </a:spcAft>
            </a:pPr>
            <a:r>
              <a:rPr lang="en-GB" sz="1600" dirty="0">
                <a:solidFill>
                  <a:srgbClr val="740060"/>
                </a:solidFill>
                <a:effectLst/>
                <a:latin typeface="Aptos" panose="020B0004020202020204" pitchFamily="34" charset="0"/>
                <a:ea typeface="Calibri" panose="020F0502020204030204" pitchFamily="34" charset="0"/>
                <a:cs typeface="Calibri" panose="020F0502020204030204" pitchFamily="34" charset="0"/>
              </a:rPr>
              <a:t>Rosie has a calm, supportive and kind style and believes we all have the potential to flourish, given the right conditions and support. She feels that coaching is a powerful tool in empowering clients to understand, create and advocate for the conditions and support they need to flourish. She </a:t>
            </a:r>
            <a:r>
              <a:rPr lang="en-GB" sz="1600" dirty="0">
                <a:solidFill>
                  <a:srgbClr val="740060"/>
                </a:solidFill>
                <a:latin typeface="Aptos" panose="020B0004020202020204" pitchFamily="34" charset="0"/>
                <a:ea typeface="Calibri" panose="020F0502020204030204" pitchFamily="34" charset="0"/>
                <a:cs typeface="Calibri" panose="020F0502020204030204" pitchFamily="34" charset="0"/>
              </a:rPr>
              <a:t>specialise in helping people to take manageable steps towards their long-term goals by unlocking obstacles.  She works hard to help people to be their authentic selves at work.</a:t>
            </a:r>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600" y="10032116"/>
            <a:ext cx="4426209" cy="2985433"/>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b="1" dirty="0"/>
          </a:p>
          <a:p>
            <a:pPr marL="285750" indent="-285750" algn="just">
              <a:buFont typeface="Arial" panose="020B0604020202020204" pitchFamily="34" charset="0"/>
              <a:buChar char="•"/>
            </a:pPr>
            <a:r>
              <a:rPr lang="en-GB" sz="1400" kern="100" dirty="0">
                <a:effectLst/>
                <a:cs typeface="Arial" panose="020B0604020202020204" pitchFamily="34" charset="0"/>
              </a:rPr>
              <a:t>Higher Education -  managing transition from consultancy in private sector to education sector. Focus on navigating new culture, conflict management, enhancing relationships, and communication skills.</a:t>
            </a:r>
            <a:r>
              <a:rPr lang="en-GB" sz="1400" dirty="0">
                <a:effectLst/>
                <a:cs typeface="Arial" panose="020B0604020202020204" pitchFamily="34" charset="0"/>
              </a:rPr>
              <a:t> </a:t>
            </a:r>
          </a:p>
          <a:p>
            <a:pPr marL="285750" indent="-285750" algn="just">
              <a:buFont typeface="Arial" panose="020B0604020202020204" pitchFamily="34" charset="0"/>
              <a:buChar char="•"/>
            </a:pPr>
            <a:r>
              <a:rPr lang="en-GB" sz="1400" kern="100" dirty="0">
                <a:effectLst/>
                <a:cs typeface="Arial" panose="020B0604020202020204" pitchFamily="34" charset="0"/>
              </a:rPr>
              <a:t>Founder &amp; CEO - managing burnout and navigating transition away from CEO role towards Director of Innovation role. </a:t>
            </a:r>
          </a:p>
          <a:p>
            <a:pPr marL="285750" indent="-285750" algn="just">
              <a:buFont typeface="Arial" panose="020B0604020202020204" pitchFamily="34" charset="0"/>
              <a:buChar char="•"/>
            </a:pPr>
            <a:r>
              <a:rPr lang="en-GB" sz="1400" kern="100" dirty="0">
                <a:cs typeface="Arial" panose="020B0604020202020204" pitchFamily="34" charset="0"/>
              </a:rPr>
              <a:t>Legal – coaching individuals with ADHD on techniques to manage their environment</a:t>
            </a:r>
            <a:endParaRPr lang="en-GB" dirty="0"/>
          </a:p>
          <a:p>
            <a:endParaRPr lang="en-US" dirty="0"/>
          </a:p>
        </p:txBody>
      </p:sp>
      <p:pic>
        <p:nvPicPr>
          <p:cNvPr id="10" name="Picture 9" descr="A person smiling at camera&#10;&#10;Description automatically generated">
            <a:extLst>
              <a:ext uri="{FF2B5EF4-FFF2-40B4-BE49-F238E27FC236}">
                <a16:creationId xmlns:a16="http://schemas.microsoft.com/office/drawing/2014/main" id="{406FE7FD-728B-59B3-6F2E-C13FE6D38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010" y="283706"/>
            <a:ext cx="1732534"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513389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1:1 Executive Coaching</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Leadership and Management</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Coaching through transition </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Career Coaching </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Climate Coaching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Empowerment for under-represented groups and introverts</a:t>
            </a:r>
          </a:p>
          <a:p>
            <a:pPr marL="285750" indent="-285750">
              <a:buFont typeface="Arial" panose="020B0604020202020204" pitchFamily="34" charset="0"/>
              <a:buChar char="•"/>
            </a:pPr>
            <a:endParaRPr lang="en-US"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US"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692771"/>
          </a:xfrm>
          <a:prstGeom prst="rect">
            <a:avLst/>
          </a:prstGeom>
          <a:noFill/>
        </p:spPr>
        <p:txBody>
          <a:bodyPr wrap="square" rtlCol="0">
            <a:spAutoFit/>
          </a:bodyPr>
          <a:lstStyle/>
          <a:p>
            <a:r>
              <a:rPr lang="en-GB" sz="4000" b="1" dirty="0">
                <a:solidFill>
                  <a:schemeClr val="bg1"/>
                </a:solidFill>
                <a:latin typeface="Aptos" panose="020B0004020202020204" pitchFamily="34" charset="0"/>
              </a:rPr>
              <a:t>ROSIE RANGANATHAN</a:t>
            </a:r>
          </a:p>
          <a:p>
            <a:r>
              <a:rPr lang="en-GB" sz="2400" dirty="0">
                <a:solidFill>
                  <a:schemeClr val="bg1"/>
                </a:solidFill>
                <a:latin typeface="Aptos" panose="020B0004020202020204" pitchFamily="34" charset="0"/>
              </a:rPr>
              <a:t>Executive Coach</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266851"/>
            <a:ext cx="3713355" cy="3539430"/>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pPr algn="just"/>
            <a:endParaRPr lang="en-US" dirty="0"/>
          </a:p>
          <a:p>
            <a:pPr marL="285750" indent="-285750" algn="just">
              <a:buFont typeface="Arial" panose="020B0604020202020204" pitchFamily="34" charset="0"/>
              <a:buChar char="•"/>
            </a:pPr>
            <a:r>
              <a:rPr lang="en-US" b="0" dirty="0"/>
              <a:t>ILM Level 7 Postgraduate in Executive Coaching and Mentoring</a:t>
            </a:r>
          </a:p>
          <a:p>
            <a:pPr marL="285750" indent="-285750" algn="just">
              <a:buFont typeface="Arial" panose="020B0604020202020204" pitchFamily="34" charset="0"/>
              <a:buChar char="•"/>
            </a:pPr>
            <a:r>
              <a:rPr lang="en-US" b="0" dirty="0"/>
              <a:t>Brain Based Coaching (Neuro Leadership Institute)</a:t>
            </a:r>
          </a:p>
          <a:p>
            <a:pPr marL="285750" indent="-285750" algn="just">
              <a:buFont typeface="Arial" panose="020B0604020202020204" pitchFamily="34" charset="0"/>
              <a:buChar char="•"/>
            </a:pPr>
            <a:r>
              <a:rPr lang="en-US" b="0" dirty="0"/>
              <a:t>Barefoot Executive Coaching</a:t>
            </a:r>
          </a:p>
          <a:p>
            <a:pPr marL="285750" indent="-285750" algn="just">
              <a:buFont typeface="Arial" panose="020B0604020202020204" pitchFamily="34" charset="0"/>
              <a:buChar char="•"/>
            </a:pPr>
            <a:r>
              <a:rPr lang="en-US" b="0" dirty="0"/>
              <a:t>Resilience Engine (AOEC)</a:t>
            </a:r>
          </a:p>
          <a:p>
            <a:pPr marL="285750" indent="-285750" algn="just">
              <a:buFont typeface="Arial" panose="020B0604020202020204" pitchFamily="34" charset="0"/>
              <a:buChar char="•"/>
            </a:pPr>
            <a:r>
              <a:rPr lang="en-US" b="0" dirty="0"/>
              <a:t>Gestalt Coaching Skills (AOEC)</a:t>
            </a:r>
          </a:p>
          <a:p>
            <a:pPr marL="285750" indent="-285750" algn="just">
              <a:buFont typeface="Arial" panose="020B0604020202020204" pitchFamily="34" charset="0"/>
              <a:buChar char="•"/>
            </a:pPr>
            <a:r>
              <a:rPr lang="en-US" b="0" dirty="0"/>
              <a:t>Spotlight Practitioner </a:t>
            </a:r>
          </a:p>
          <a:p>
            <a:pPr marL="285750" indent="-285750" algn="just">
              <a:buFont typeface="Arial" panose="020B0604020202020204" pitchFamily="34" charset="0"/>
              <a:buChar char="•"/>
            </a:pPr>
            <a:r>
              <a:rPr lang="en-US" b="0" dirty="0"/>
              <a:t>Master’s Degree in Sports Leadership</a:t>
            </a:r>
          </a:p>
          <a:p>
            <a:pPr marL="285750" indent="-285750" algn="just">
              <a:buFont typeface="Arial" panose="020B0604020202020204" pitchFamily="34" charset="0"/>
              <a:buChar char="•"/>
            </a:pPr>
            <a:r>
              <a:rPr lang="en-US" b="0" dirty="0"/>
              <a:t>Practitioner in Neuroscience </a:t>
            </a:r>
          </a:p>
        </p:txBody>
      </p:sp>
      <p:sp>
        <p:nvSpPr>
          <p:cNvPr id="9" name="TextBox 8">
            <a:extLst>
              <a:ext uri="{FF2B5EF4-FFF2-40B4-BE49-F238E27FC236}">
                <a16:creationId xmlns:a16="http://schemas.microsoft.com/office/drawing/2014/main" id="{49A5CFBB-B1BD-E8AD-66C6-790FBE0268FA}"/>
              </a:ext>
            </a:extLst>
          </p:cNvPr>
          <p:cNvSpPr txBox="1"/>
          <p:nvPr/>
        </p:nvSpPr>
        <p:spPr>
          <a:xfrm>
            <a:off x="383904" y="9075996"/>
            <a:ext cx="3444915"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pPr algn="just"/>
            <a:r>
              <a:rPr lang="en-GB" sz="1600" i="1" dirty="0">
                <a:solidFill>
                  <a:schemeClr val="bg1"/>
                </a:solidFill>
                <a:latin typeface="Aptos" panose="020B0004020202020204" pitchFamily="34" charset="0"/>
              </a:rPr>
              <a:t>Rosie has worked with clients from a variety of industries including: </a:t>
            </a:r>
          </a:p>
          <a:p>
            <a:pPr algn="just"/>
            <a:endParaRPr lang="en-GB" sz="1600" b="1" dirty="0">
              <a:solidFill>
                <a:schemeClr val="bg1"/>
              </a:solidFill>
              <a:latin typeface="Aptos" panose="020B0004020202020204" pitchFamily="34" charset="0"/>
            </a:endParaRP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Finance</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Sport</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Healthcare</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Fintech</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Education </a:t>
            </a:r>
          </a:p>
          <a:p>
            <a:pPr marL="285750" indent="-285750" algn="just">
              <a:buFont typeface="Arial" panose="020B0604020202020204" pitchFamily="34" charset="0"/>
              <a:buChar char="•"/>
            </a:pPr>
            <a:r>
              <a:rPr lang="en-GB" sz="1600" dirty="0">
                <a:solidFill>
                  <a:schemeClr val="bg1"/>
                </a:solidFill>
                <a:latin typeface="Aptos" panose="020B0004020202020204" pitchFamily="34" charset="0"/>
              </a:rPr>
              <a:t>Charity </a:t>
            </a: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6632585"/>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600" b="1" dirty="0">
              <a:solidFill>
                <a:srgbClr val="740060"/>
              </a:solidFill>
              <a:latin typeface="Aptos" panose="020B0004020202020204" pitchFamily="34" charset="0"/>
              <a:ea typeface="Calibri" panose="020F0502020204030204" pitchFamily="34" charset="0"/>
            </a:endParaRPr>
          </a:p>
          <a:p>
            <a:pPr algn="just">
              <a:spcAft>
                <a:spcPts val="600"/>
              </a:spcAft>
            </a:pPr>
            <a:r>
              <a:rPr lang="en-GB" sz="1400" kern="12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Rosie is a qualified Executive Coach and is an ACC member of the ICF.  She works predominantly one to one with people and is passionate about holding the space for her clients to allow for quality thinking and reflection. Her style is outcome focused so that her clients have a clear sense of how they can continue to develop moving forward. </a:t>
            </a:r>
            <a:endParaRPr lang="en-GB" sz="14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a:p>
            <a:pPr algn="just">
              <a:spcAft>
                <a:spcPts val="600"/>
              </a:spcAft>
            </a:pPr>
            <a:r>
              <a:rPr lang="en-GB" sz="1400" kern="12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Rosie has extensive experience of working in HR within a variety of industries. She began her career in the music industry, moving into TV and then high-performance sport. She began to coach and noticed how this transformed the service she was able to provide to internal stakeholders. </a:t>
            </a:r>
          </a:p>
          <a:p>
            <a:pPr algn="just">
              <a:spcAft>
                <a:spcPts val="600"/>
              </a:spcAft>
            </a:pPr>
            <a:r>
              <a:rPr lang="en-GB" sz="1400" kern="12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She is a retained in-house coach for Coutts Private Bank (part of the Nat West Group) helping to drive a coaching culture and coaching senior leaders.  She is also a preferred supplier for UK Sport to coach leaders across the sector.</a:t>
            </a:r>
            <a:r>
              <a:rPr lang="en-GB" sz="1400" b="1" kern="12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  </a:t>
            </a:r>
            <a:endParaRPr lang="en-GB" sz="1400" b="1" dirty="0">
              <a:solidFill>
                <a:srgbClr val="740060"/>
              </a:solidFill>
              <a:latin typeface="Aptos" panose="020B0004020202020204" pitchFamily="34" charset="0"/>
              <a:ea typeface="Times New Roman" panose="02020603050405020304" pitchFamily="18" charset="0"/>
              <a:cs typeface="Arial" panose="020B0604020202020204" pitchFamily="34" charset="0"/>
            </a:endParaRPr>
          </a:p>
          <a:p>
            <a:pPr algn="just">
              <a:spcAft>
                <a:spcPts val="600"/>
              </a:spcAft>
            </a:pPr>
            <a:r>
              <a:rPr lang="en-GB" sz="14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Rosie builds trust and support with an empathetic and person-centred style which helps people to generate insight and reflections in their thinking.  </a:t>
            </a:r>
            <a:r>
              <a:rPr lang="en-GB" sz="1400" dirty="0">
                <a:solidFill>
                  <a:srgbClr val="740060"/>
                </a:solidFill>
                <a:latin typeface="Aptos" panose="020B0004020202020204" pitchFamily="34" charset="0"/>
                <a:ea typeface="Times New Roman" panose="02020603050405020304" pitchFamily="18" charset="0"/>
                <a:cs typeface="Arial" panose="020B0604020202020204" pitchFamily="34" charset="0"/>
              </a:rPr>
              <a:t>Using a naturally reflective style, she</a:t>
            </a:r>
            <a:r>
              <a:rPr lang="en-GB" sz="14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 holds space for people to pause and gently nudges them to make changes – even if they are uncomfortable in their comfort zones. She is a master of giving feedback in a way that provides insight and thought for how to change whilst ensuring that she tracks actions and keeps clients focused on goals.</a:t>
            </a:r>
            <a:endParaRPr lang="en-GB" sz="1400" dirty="0">
              <a:solidFill>
                <a:srgbClr val="740060"/>
              </a:solidFill>
              <a:effectLst/>
              <a:latin typeface="Aptos" panose="020B0004020202020204" pitchFamily="34" charset="0"/>
              <a:ea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600" y="9531495"/>
            <a:ext cx="4426209" cy="4093428"/>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sz="1400" b="1" dirty="0"/>
          </a:p>
          <a:p>
            <a:pPr marL="285750" indent="-285750" algn="just">
              <a:buFont typeface="Arial" panose="020B0604020202020204" pitchFamily="34" charset="0"/>
              <a:buChar char="•"/>
            </a:pPr>
            <a:r>
              <a:rPr lang="en-GB" sz="1400" b="0" i="0" dirty="0">
                <a:effectLst/>
              </a:rPr>
              <a:t>Charity - coaching the CEO on their leadership shadow, building a team and scaling the business.</a:t>
            </a:r>
          </a:p>
          <a:p>
            <a:pPr marL="285750" indent="-285750" algn="just">
              <a:buFont typeface="Arial" panose="020B0604020202020204" pitchFamily="34" charset="0"/>
              <a:buChar char="•"/>
            </a:pPr>
            <a:r>
              <a:rPr kumimoji="0" lang="en-GB" altLang="en-US" sz="1400" b="0" i="0" u="none" strike="noStrike" cap="none" normalizeH="0" baseline="0" dirty="0">
                <a:ln>
                  <a:noFill/>
                </a:ln>
                <a:effectLst/>
              </a:rPr>
              <a:t>Banking -  Executive Director on their leadership specifically their team and how to delegate and raise their game that would allow him to take a more strategic approach</a:t>
            </a:r>
            <a:endParaRPr lang="en-GB" sz="1400" dirty="0"/>
          </a:p>
          <a:p>
            <a:pPr marL="285750" indent="-285750" algn="just">
              <a:buFont typeface="Arial" panose="020B0604020202020204" pitchFamily="34" charset="0"/>
              <a:buChar char="•"/>
            </a:pPr>
            <a:r>
              <a:rPr lang="en-GB" sz="1400" b="0" i="0" dirty="0">
                <a:effectLst/>
              </a:rPr>
              <a:t>NHS/Sport - Senior Oral Surgeon transitioning to a career in Sport, career coaching and tackling imposter syndrome.</a:t>
            </a:r>
            <a:endParaRPr lang="en-GB" sz="1400" dirty="0"/>
          </a:p>
          <a:p>
            <a:pPr marL="285750" indent="-285750" algn="just">
              <a:buFont typeface="Arial" panose="020B0604020202020204" pitchFamily="34" charset="0"/>
              <a:buChar char="•"/>
            </a:pPr>
            <a:r>
              <a:rPr lang="en-GB" sz="1400" b="0" i="0" dirty="0">
                <a:effectLst/>
              </a:rPr>
              <a:t>Banking – coached Director on their leadership style moving from very directive, pace and forceful to more reflection and empathy.</a:t>
            </a:r>
            <a:endParaRPr lang="en-GB" sz="1400" dirty="0"/>
          </a:p>
          <a:p>
            <a:pPr marL="285750" indent="-285750">
              <a:buFont typeface="Arial" panose="020B0604020202020204" pitchFamily="34" charset="0"/>
              <a:buChar char="•"/>
            </a:pPr>
            <a:endParaRPr lang="en-GB" dirty="0"/>
          </a:p>
          <a:p>
            <a:endParaRPr lang="en-GB" dirty="0"/>
          </a:p>
          <a:p>
            <a:endParaRPr lang="en-GB" dirty="0"/>
          </a:p>
          <a:p>
            <a:endParaRPr lang="en-US" dirty="0"/>
          </a:p>
        </p:txBody>
      </p:sp>
      <p:pic>
        <p:nvPicPr>
          <p:cNvPr id="8" name="Picture 7" descr="A person sitting at a table&#10;&#10;Description automatically generated">
            <a:extLst>
              <a:ext uri="{FF2B5EF4-FFF2-40B4-BE49-F238E27FC236}">
                <a16:creationId xmlns:a16="http://schemas.microsoft.com/office/drawing/2014/main" id="{3DE55165-3C53-6A90-D300-24811EF64EB8}"/>
              </a:ext>
            </a:extLst>
          </p:cNvPr>
          <p:cNvPicPr>
            <a:picLocks noChangeAspect="1"/>
          </p:cNvPicPr>
          <p:nvPr/>
        </p:nvPicPr>
        <p:blipFill rotWithShape="1">
          <a:blip r:embed="rId3">
            <a:extLst>
              <a:ext uri="{28A0092B-C50C-407E-A947-70E740481C1C}">
                <a14:useLocalDpi xmlns:a14="http://schemas.microsoft.com/office/drawing/2010/main" val="0"/>
              </a:ext>
            </a:extLst>
          </a:blip>
          <a:srcRect l="16839" t="-547" r="18335" b="547"/>
          <a:stretch/>
        </p:blipFill>
        <p:spPr>
          <a:xfrm>
            <a:off x="2721560" y="283706"/>
            <a:ext cx="1731434"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202298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1"/>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3785652"/>
          </a:xfrm>
          <a:prstGeom prst="rect">
            <a:avLst/>
          </a:prstGeom>
          <a:noFill/>
        </p:spPr>
        <p:txBody>
          <a:bodyPr wrap="square" numCol="2"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Courageous Conversations</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Conflict</a:t>
            </a:r>
            <a:endParaRPr lang="en-GB" sz="1600" dirty="0">
              <a:solidFill>
                <a:schemeClr val="bg1"/>
              </a:solidFill>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Promotability</a:t>
            </a:r>
            <a:endParaRPr lang="en-GB" sz="1600" dirty="0">
              <a:solidFill>
                <a:schemeClr val="bg1"/>
              </a:solidFill>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Stress and Anxiety</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Presentation</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Influencing</a:t>
            </a:r>
            <a:endParaRPr lang="en-GB" sz="1600" dirty="0">
              <a:solidFill>
                <a:schemeClr val="bg1"/>
              </a:solidFill>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Anger management</a:t>
            </a:r>
          </a:p>
          <a:p>
            <a:pPr marL="285750" indent="-285750">
              <a:buFont typeface="Arial" panose="020B0604020202020204" pitchFamily="34" charset="0"/>
              <a:buChar char="•"/>
            </a:pPr>
            <a:endParaRPr lang="en-GB" sz="1600" dirty="0">
              <a:solidFill>
                <a:schemeClr val="bg1"/>
              </a:solidFill>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Coaching</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NLP</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Emotional Intelligence</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Team Building</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Calibri" panose="020F0502020204030204" pitchFamily="34" charset="0"/>
              </a:rPr>
              <a:t>Personal and Team Resilience</a:t>
            </a:r>
            <a:endParaRPr lang="en-GB" sz="1600" dirty="0">
              <a:solidFill>
                <a:schemeClr val="bg1"/>
              </a:solidFill>
              <a:effectLst/>
              <a:latin typeface="Aptos" panose="020B00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446550"/>
          </a:xfrm>
          <a:prstGeom prst="rect">
            <a:avLst/>
          </a:prstGeom>
          <a:noFill/>
        </p:spPr>
        <p:txBody>
          <a:bodyPr wrap="square" rtlCol="0">
            <a:spAutoFit/>
          </a:bodyPr>
          <a:lstStyle/>
          <a:p>
            <a:r>
              <a:rPr lang="en-GB" sz="4000" b="1" dirty="0">
                <a:solidFill>
                  <a:schemeClr val="bg1"/>
                </a:solidFill>
                <a:latin typeface="Aptos" panose="020B0004020202020204" pitchFamily="34" charset="0"/>
              </a:rPr>
              <a:t>STEPHEN LAMBE </a:t>
            </a:r>
          </a:p>
          <a:p>
            <a:r>
              <a:rPr lang="en-GB" sz="2400" dirty="0">
                <a:solidFill>
                  <a:schemeClr val="bg1"/>
                </a:solidFill>
                <a:latin typeface="Aptos" panose="020B0004020202020204" pitchFamily="34" charset="0"/>
              </a:rPr>
              <a:t>Business Psychology and Executive Coach</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819610"/>
            <a:ext cx="3713355" cy="4770537"/>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285750" indent="-285750">
              <a:buFont typeface="Arial" panose="020B0604020202020204" pitchFamily="34" charset="0"/>
              <a:buChar char="•"/>
            </a:pPr>
            <a:r>
              <a:rPr lang="en-US" b="0" dirty="0"/>
              <a:t>Chartered Occupational Psychologist – BPS</a:t>
            </a:r>
          </a:p>
          <a:p>
            <a:pPr marL="285750" indent="-285750">
              <a:buFont typeface="Arial" panose="020B0604020202020204" pitchFamily="34" charset="0"/>
              <a:buChar char="•"/>
            </a:pPr>
            <a:r>
              <a:rPr lang="en-US" b="0" dirty="0"/>
              <a:t>Level 7 Diploma in Executive Coaching and Mentoring – ILM</a:t>
            </a:r>
          </a:p>
          <a:p>
            <a:pPr marL="285750" indent="-285750">
              <a:buFont typeface="Arial" panose="020B0604020202020204" pitchFamily="34" charset="0"/>
              <a:buChar char="•"/>
            </a:pPr>
            <a:r>
              <a:rPr lang="en-US" b="0" dirty="0"/>
              <a:t>Master Practitioner NLP</a:t>
            </a:r>
          </a:p>
          <a:p>
            <a:pPr marL="285750" indent="-285750">
              <a:buFont typeface="Arial" panose="020B0604020202020204" pitchFamily="34" charset="0"/>
              <a:buChar char="•"/>
            </a:pPr>
            <a:r>
              <a:rPr lang="en-GB" b="0" dirty="0">
                <a:effectLst/>
                <a:ea typeface="Calibri" panose="020F0502020204030204" pitchFamily="34" charset="0"/>
                <a:cs typeface="Calibri" panose="020F0502020204030204" pitchFamily="34" charset="0"/>
              </a:rPr>
              <a:t>BPS Certificate of Test Competence Levels A and B</a:t>
            </a:r>
          </a:p>
          <a:p>
            <a:pPr marL="285750" indent="-285750">
              <a:buFont typeface="Arial" panose="020B0604020202020204" pitchFamily="34" charset="0"/>
              <a:buChar char="•"/>
            </a:pPr>
            <a:r>
              <a:rPr lang="en-GB" b="0" dirty="0">
                <a:effectLst/>
                <a:ea typeface="Calibri" panose="020F0502020204030204" pitchFamily="34" charset="0"/>
                <a:cs typeface="Calibri" panose="020F0502020204030204" pitchFamily="34" charset="0"/>
              </a:rPr>
              <a:t>Qualified user of most psychometrics</a:t>
            </a:r>
          </a:p>
          <a:p>
            <a:pPr marL="285750" indent="-285750">
              <a:buFont typeface="Arial" panose="020B0604020202020204" pitchFamily="34" charset="0"/>
              <a:buChar char="•"/>
            </a:pPr>
            <a:r>
              <a:rPr lang="en-GB" b="0" dirty="0">
                <a:effectLst/>
                <a:ea typeface="Calibri" panose="020F0502020204030204" pitchFamily="34" charset="0"/>
                <a:cs typeface="Calibri" panose="020F0502020204030204" pitchFamily="34" charset="0"/>
              </a:rPr>
              <a:t>Advanced Dip Neuroscience of Leadership</a:t>
            </a:r>
            <a:endParaRPr lang="en-GB" b="0" dirty="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b="0" dirty="0">
                <a:effectLst/>
                <a:ea typeface="Calibri" panose="020F0502020204030204" pitchFamily="34" charset="0"/>
                <a:cs typeface="Calibri" panose="020F0502020204030204" pitchFamily="34" charset="0"/>
              </a:rPr>
              <a:t>MSc. Occupational Psychology</a:t>
            </a:r>
            <a:endParaRPr lang="en-GB" b="0" dirty="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b="0" dirty="0">
                <a:effectLst/>
                <a:ea typeface="Calibri" panose="020F0502020204030204" pitchFamily="34" charset="0"/>
              </a:rPr>
              <a:t>BA Psychology</a:t>
            </a:r>
            <a:endParaRPr lang="en-GB" b="0" dirty="0">
              <a:effectLs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b="0" dirty="0">
              <a:effectLs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p:txBody>
      </p:sp>
      <p:sp>
        <p:nvSpPr>
          <p:cNvPr id="9" name="TextBox 8">
            <a:extLst>
              <a:ext uri="{FF2B5EF4-FFF2-40B4-BE49-F238E27FC236}">
                <a16:creationId xmlns:a16="http://schemas.microsoft.com/office/drawing/2014/main" id="{49A5CFBB-B1BD-E8AD-66C6-790FBE0268FA}"/>
              </a:ext>
            </a:extLst>
          </p:cNvPr>
          <p:cNvSpPr txBox="1"/>
          <p:nvPr/>
        </p:nvSpPr>
        <p:spPr>
          <a:xfrm>
            <a:off x="383904" y="10036343"/>
            <a:ext cx="3756321" cy="1815882"/>
          </a:xfrm>
          <a:prstGeom prst="rect">
            <a:avLst/>
          </a:prstGeom>
          <a:noFill/>
        </p:spPr>
        <p:txBody>
          <a:bodyPr wrap="square" numCol="1"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US" sz="1600" b="0" dirty="0">
                <a:solidFill>
                  <a:schemeClr val="bg1"/>
                </a:solidFill>
                <a:latin typeface="Aptos" panose="020B0004020202020204" pitchFamily="34" charset="0"/>
              </a:rPr>
              <a:t>NHS</a:t>
            </a:r>
          </a:p>
          <a:p>
            <a:pPr marL="285750" indent="-285750">
              <a:buFont typeface="Arial" panose="020B0604020202020204" pitchFamily="34" charset="0"/>
              <a:buChar char="•"/>
            </a:pPr>
            <a:r>
              <a:rPr lang="en-US" sz="1600" b="0" dirty="0">
                <a:solidFill>
                  <a:schemeClr val="bg1"/>
                </a:solidFill>
                <a:latin typeface="Aptos" panose="020B0004020202020204" pitchFamily="34" charset="0"/>
              </a:rPr>
              <a:t>Ordnance Survey</a:t>
            </a:r>
          </a:p>
          <a:p>
            <a:pPr marL="285750" indent="-285750">
              <a:buFont typeface="Arial" panose="020B0604020202020204" pitchFamily="34" charset="0"/>
              <a:buChar char="•"/>
            </a:pPr>
            <a:r>
              <a:rPr lang="en-US" sz="1600" b="0" dirty="0">
                <a:solidFill>
                  <a:schemeClr val="bg1"/>
                </a:solidFill>
                <a:latin typeface="Aptos" panose="020B0004020202020204" pitchFamily="34" charset="0"/>
              </a:rPr>
              <a:t>Crown Prosecution Service</a:t>
            </a:r>
          </a:p>
          <a:p>
            <a:pPr marL="285750" indent="-285750">
              <a:buFont typeface="Arial" panose="020B0604020202020204" pitchFamily="34" charset="0"/>
              <a:buChar char="•"/>
            </a:pPr>
            <a:r>
              <a:rPr lang="en-US" sz="1600" b="0" dirty="0">
                <a:solidFill>
                  <a:schemeClr val="bg1"/>
                </a:solidFill>
                <a:latin typeface="Aptos" panose="020B0004020202020204" pitchFamily="34" charset="0"/>
              </a:rPr>
              <a:t>Cardiff Council</a:t>
            </a:r>
          </a:p>
          <a:p>
            <a:pPr marL="285750" indent="-285750">
              <a:buFont typeface="Arial" panose="020B0604020202020204" pitchFamily="34" charset="0"/>
              <a:buChar char="•"/>
            </a:pPr>
            <a:r>
              <a:rPr lang="en-US" sz="1600" dirty="0">
                <a:solidFill>
                  <a:schemeClr val="bg1"/>
                </a:solidFill>
                <a:latin typeface="Aptos" panose="020B0004020202020204" pitchFamily="34" charset="0"/>
              </a:rPr>
              <a:t>O2</a:t>
            </a:r>
            <a:endParaRPr lang="en-US" sz="1600" b="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6940361"/>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600" dirty="0">
              <a:solidFill>
                <a:srgbClr val="740060"/>
              </a:solidFill>
              <a:latin typeface="Aptos" panose="020B0004020202020204" pitchFamily="34" charset="0"/>
              <a:ea typeface="Calibri" panose="020F0502020204030204" pitchFamily="34" charset="0"/>
            </a:endParaRPr>
          </a:p>
          <a:p>
            <a:pPr algn="just">
              <a:spcAft>
                <a:spcPts val="600"/>
              </a:spcAft>
            </a:pPr>
            <a:r>
              <a:rPr lang="en-GB" sz="1600" dirty="0">
                <a:solidFill>
                  <a:srgbClr val="740060"/>
                </a:solidFill>
                <a:effectLst/>
                <a:latin typeface="Aptos" panose="020B0004020202020204" pitchFamily="34" charset="0"/>
                <a:ea typeface="Times New Roman" panose="02020603050405020304" pitchFamily="18" charset="0"/>
                <a:cs typeface="Times New Roman" panose="02020603050405020304" pitchFamily="18" charset="0"/>
              </a:rPr>
              <a:t>Stephen is a Chartered Business Psychologist and ILM Certified Executive Coach with over 20 years of experience across sectors focusing on leadership development, training delivery, and executive coaching.  Stephen helps people learn by creating an environment where people feel able to explore, make and learn from mistakes, ask questions, laugh and stay curious.  Clients have described Stephen as practical, warm and incredibly easy to talk to.</a:t>
            </a:r>
            <a:endParaRPr lang="en-GB" sz="1600" dirty="0">
              <a:solidFill>
                <a:srgbClr val="740060"/>
              </a:solidFill>
              <a:effectLst/>
              <a:latin typeface="Aptos" panose="020B0004020202020204" pitchFamily="34" charset="0"/>
              <a:ea typeface="Times New Roman" panose="02020603050405020304" pitchFamily="18" charset="0"/>
            </a:endParaRPr>
          </a:p>
          <a:p>
            <a:pPr algn="just">
              <a:spcAft>
                <a:spcPts val="600"/>
              </a:spcAft>
            </a:pPr>
            <a:r>
              <a:rPr lang="en-GB" sz="1600" dirty="0">
                <a:solidFill>
                  <a:srgbClr val="740060"/>
                </a:solidFill>
                <a:effectLst/>
                <a:latin typeface="Aptos" panose="020B0004020202020204" pitchFamily="34" charset="0"/>
                <a:ea typeface="Times New Roman" panose="02020603050405020304" pitchFamily="18" charset="0"/>
                <a:cs typeface="Times New Roman" panose="02020603050405020304" pitchFamily="18" charset="0"/>
              </a:rPr>
              <a:t>Stephen is especially competent in design and delivery, having managed recruitment processes and  designed assessor training during the 6 years in which he worked as a Business Psychologist for the Metropolitan Police.</a:t>
            </a:r>
            <a:endParaRPr lang="en-GB" sz="1600" dirty="0">
              <a:solidFill>
                <a:srgbClr val="740060"/>
              </a:solidFill>
              <a:effectLst/>
              <a:latin typeface="Aptos" panose="020B0004020202020204" pitchFamily="34" charset="0"/>
              <a:ea typeface="Times New Roman" panose="02020603050405020304" pitchFamily="18" charset="0"/>
            </a:endParaRPr>
          </a:p>
          <a:p>
            <a:pPr algn="just">
              <a:spcAft>
                <a:spcPts val="600"/>
              </a:spcAft>
            </a:pPr>
            <a:r>
              <a:rPr lang="en-GB" sz="1600" dirty="0">
                <a:solidFill>
                  <a:srgbClr val="740060"/>
                </a:solidFill>
                <a:effectLst/>
                <a:latin typeface="Aptos" panose="020B0004020202020204" pitchFamily="34" charset="0"/>
                <a:ea typeface="Times New Roman" panose="02020603050405020304" pitchFamily="18" charset="0"/>
                <a:cs typeface="Times New Roman" panose="02020603050405020304" pitchFamily="18" charset="0"/>
              </a:rPr>
              <a:t>Stephen’s approach is to be as practical, and outcome focused as possible. His background as a business psychologist and in neuroscience helps you and him to spot and surface some of the underlying themes, competing priorities, motivations, or blockers. His coaching style is unique and adaptable to each client, allowing the space to test new ideas and find out what works for you.</a:t>
            </a:r>
            <a:endParaRPr lang="en-GB" sz="1600" dirty="0">
              <a:solidFill>
                <a:srgbClr val="740060"/>
              </a:solidFill>
              <a:effectLst/>
              <a:latin typeface="Aptos" panose="020B0004020202020204" pitchFamily="34" charset="0"/>
              <a:ea typeface="Times New Roman" panose="02020603050405020304" pitchFamily="18" charset="0"/>
            </a:endParaRPr>
          </a:p>
          <a:p>
            <a:pPr algn="just"/>
            <a:endParaRPr lang="en-GB" sz="1400" dirty="0">
              <a:solidFill>
                <a:srgbClr val="740060"/>
              </a:solidFill>
              <a:latin typeface="Aptos" panose="020B0004020202020204" pitchFamily="34" charset="0"/>
              <a:ea typeface="Calibri" panose="020F0502020204030204" pitchFamily="34" charset="0"/>
              <a:cs typeface="Calibri" panose="020F0502020204030204" pitchFamily="34"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10735" y="9722164"/>
            <a:ext cx="4426209" cy="2985433"/>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b="1" dirty="0"/>
          </a:p>
          <a:p>
            <a:pPr marL="285750" indent="-285750" algn="just">
              <a:buFont typeface="Arial" panose="020B0604020202020204" pitchFamily="34" charset="0"/>
              <a:buChar char="•"/>
            </a:pPr>
            <a:r>
              <a:rPr lang="en-GB" sz="1400" dirty="0">
                <a:effectLst/>
              </a:rPr>
              <a:t>Courageous Conversations for Social Workers, Managers and Staff in various organisations.</a:t>
            </a:r>
          </a:p>
          <a:p>
            <a:pPr marL="285750" indent="-285750" algn="just">
              <a:buFont typeface="Arial" panose="020B0604020202020204" pitchFamily="34" charset="0"/>
              <a:buChar char="•"/>
            </a:pPr>
            <a:r>
              <a:rPr lang="en-GB" sz="1400" dirty="0">
                <a:effectLst/>
                <a:cs typeface="Calibri" panose="020F0502020204030204" pitchFamily="34" charset="0"/>
              </a:rPr>
              <a:t>Delivered Leadership and Management programmes for high potential staff in a large housing association and for a worldwide telecommunications company</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400" dirty="0">
              <a:solidFill>
                <a:srgbClr val="000000"/>
              </a:solidFill>
              <a:latin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GB" sz="1400" dirty="0">
                <a:effectLst/>
                <a:cs typeface="Calibri" panose="020F0502020204030204" pitchFamily="34" charset="0"/>
              </a:rPr>
              <a:t>Dynamic Interviewing skills for staff facing redundancy in the Civil Service. </a:t>
            </a:r>
            <a:endParaRPr lang="en-GB" sz="1400" dirty="0">
              <a:cs typeface="Arial" panose="020B0604020202020204" pitchFamily="34" charset="0"/>
            </a:endParaRPr>
          </a:p>
          <a:p>
            <a:pPr marL="285750" indent="-285750" algn="just">
              <a:buFont typeface="Arial" panose="020B0604020202020204" pitchFamily="34" charset="0"/>
              <a:buChar char="•"/>
            </a:pPr>
            <a:r>
              <a:rPr lang="en-GB" sz="1400" dirty="0">
                <a:effectLst/>
                <a:cs typeface="Calibri" panose="020F0502020204030204" pitchFamily="34" charset="0"/>
              </a:rPr>
              <a:t>Running Assessment and Development Centres in a financial services organisation .</a:t>
            </a:r>
          </a:p>
          <a:p>
            <a:endParaRPr lang="en-GB" dirty="0"/>
          </a:p>
        </p:txBody>
      </p:sp>
      <p:pic>
        <p:nvPicPr>
          <p:cNvPr id="10" name="Picture 9" descr="A person with a beard and mustache wearing glasses&#10;&#10;Description automatically generated">
            <a:extLst>
              <a:ext uri="{FF2B5EF4-FFF2-40B4-BE49-F238E27FC236}">
                <a16:creationId xmlns:a16="http://schemas.microsoft.com/office/drawing/2014/main" id="{F88F1E56-C4B3-CCFE-5734-A40A2CAAF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3677" y="283706"/>
            <a:ext cx="1727200"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46272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2554545"/>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Executive Coaching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Team Coaching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Facilitation/ Training Delivery</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Leadership</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Management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Sales/Business Development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Business Strategy</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Business Operations</a:t>
            </a: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692771"/>
          </a:xfrm>
          <a:prstGeom prst="rect">
            <a:avLst/>
          </a:prstGeom>
          <a:noFill/>
        </p:spPr>
        <p:txBody>
          <a:bodyPr wrap="square" rtlCol="0">
            <a:spAutoFit/>
          </a:bodyPr>
          <a:lstStyle/>
          <a:p>
            <a:r>
              <a:rPr lang="en-GB" sz="4000" b="1" dirty="0">
                <a:solidFill>
                  <a:schemeClr val="bg1"/>
                </a:solidFill>
                <a:latin typeface="Aptos" panose="020B0004020202020204" pitchFamily="34" charset="0"/>
              </a:rPr>
              <a:t>TARIQ </a:t>
            </a:r>
          </a:p>
          <a:p>
            <a:r>
              <a:rPr lang="en-GB" sz="4000" b="1" dirty="0">
                <a:solidFill>
                  <a:schemeClr val="bg1"/>
                </a:solidFill>
                <a:latin typeface="Aptos" panose="020B0004020202020204" pitchFamily="34" charset="0"/>
              </a:rPr>
              <a:t>JANMOHAMED</a:t>
            </a:r>
          </a:p>
          <a:p>
            <a:r>
              <a:rPr lang="en-GB" sz="2400" dirty="0">
                <a:solidFill>
                  <a:schemeClr val="bg1"/>
                </a:solidFill>
                <a:latin typeface="Aptos" panose="020B0004020202020204" pitchFamily="34" charset="0"/>
              </a:rPr>
              <a:t>Executive Coach/ Facilitator </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519577"/>
            <a:ext cx="3713355" cy="4031873"/>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342900" indent="-342900">
              <a:buFont typeface="Calibri" panose="020F0502020204030204" pitchFamily="34" charset="0"/>
              <a:buChar char="•"/>
            </a:pPr>
            <a:r>
              <a:rPr lang="en-GB" b="0" i="0" dirty="0">
                <a:effectLst/>
              </a:rPr>
              <a:t>MSc. with distinction in Coaching and Behavioural Change - Henley Business School</a:t>
            </a:r>
          </a:p>
          <a:p>
            <a:pPr marL="342900" indent="-342900">
              <a:buFont typeface="Calibri" panose="020F0502020204030204" pitchFamily="34" charset="0"/>
              <a:buChar char="•"/>
            </a:pPr>
            <a:r>
              <a:rPr lang="en-GB" b="0" i="0" dirty="0">
                <a:effectLst/>
              </a:rPr>
              <a:t>Professional Certificate in Executive Coaching – Henley Business School</a:t>
            </a:r>
            <a:endParaRPr lang="en-GB" b="0" dirty="0"/>
          </a:p>
          <a:p>
            <a:pPr marL="342900" indent="-342900">
              <a:buFont typeface="Calibri" panose="020F0502020204030204" pitchFamily="34" charset="0"/>
              <a:buChar char="•"/>
            </a:pPr>
            <a:r>
              <a:rPr lang="en-GB" b="0" i="0" dirty="0">
                <a:effectLst/>
              </a:rPr>
              <a:t>Master of Business Administration (MBA) – The Wharton School, University of Pennsylvania, USA</a:t>
            </a:r>
          </a:p>
          <a:p>
            <a:pPr marL="342900" indent="-342900">
              <a:buFont typeface="Calibri" panose="020F0502020204030204" pitchFamily="34" charset="0"/>
              <a:buChar char="•"/>
            </a:pPr>
            <a:r>
              <a:rPr lang="en-GB" b="0" i="0" dirty="0">
                <a:effectLst/>
              </a:rPr>
              <a:t>Associate Certified Coach - International Coach Federation</a:t>
            </a:r>
            <a:endParaRPr lang="en-GB" b="0" dirty="0"/>
          </a:p>
          <a:p>
            <a:pPr marL="342900" indent="-342900">
              <a:buFont typeface="Calibri" panose="020F0502020204030204" pitchFamily="34" charset="0"/>
              <a:buChar char="•"/>
            </a:pPr>
            <a:r>
              <a:rPr lang="en-GB" b="0" i="0" dirty="0">
                <a:effectLst/>
              </a:rPr>
              <a:t>BSc. in Economics – University of Bristol</a:t>
            </a:r>
            <a:endParaRPr lang="en-GB" sz="1600" b="0" dirty="0"/>
          </a:p>
          <a:p>
            <a:endParaRPr lang="en-GB" sz="1600" b="0" dirty="0">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49A5CFBB-B1BD-E8AD-66C6-790FBE0268FA}"/>
              </a:ext>
            </a:extLst>
          </p:cNvPr>
          <p:cNvSpPr txBox="1"/>
          <p:nvPr/>
        </p:nvSpPr>
        <p:spPr>
          <a:xfrm>
            <a:off x="381632" y="9345712"/>
            <a:ext cx="3444915"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r>
              <a:rPr lang="en-GB" sz="1600" i="1" dirty="0">
                <a:solidFill>
                  <a:schemeClr val="bg1"/>
                </a:solidFill>
                <a:latin typeface="Aptos" panose="020B0004020202020204" pitchFamily="34" charset="0"/>
              </a:rPr>
              <a:t>Tariq has worked with clients from a variety of industries including:</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NGOs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Financial</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Technology </a:t>
            </a:r>
          </a:p>
          <a:p>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6079036"/>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600" dirty="0">
              <a:solidFill>
                <a:srgbClr val="740060"/>
              </a:solidFill>
              <a:latin typeface="Aptos" panose="020B000402020202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GB" sz="1600" b="0" i="0" dirty="0">
                <a:solidFill>
                  <a:srgbClr val="740060"/>
                </a:solidFill>
                <a:effectLst/>
                <a:latin typeface="Aptos" panose="020B0004020202020204" pitchFamily="34" charset="0"/>
              </a:rPr>
              <a:t>Tariq is an executive coach with deep experience in leading company and human transformation. His 25-year career has spanned starting up a mobile phone operator in post-war Afghanistan to executive roles in Google and Expedia Group. He has built, led and coached teams in multiple cultural contexts and is passionate about helping companies and individuals transform to achieve their peak. </a:t>
            </a:r>
          </a:p>
          <a:p>
            <a:pPr algn="just">
              <a:lnSpc>
                <a:spcPct val="115000"/>
              </a:lnSpc>
              <a:spcAft>
                <a:spcPts val="600"/>
              </a:spcAft>
            </a:pPr>
            <a:r>
              <a:rPr lang="en-GB" sz="1600" b="0" i="0" dirty="0">
                <a:solidFill>
                  <a:srgbClr val="740060"/>
                </a:solidFill>
                <a:effectLst/>
                <a:latin typeface="Aptos" panose="020B0004020202020204" pitchFamily="34" charset="0"/>
              </a:rPr>
              <a:t>Tariq works on the basis that in order to achieve the change you want; you have to balance deep reflection with commitment to action. As a coach, he helps you reflect on who you are, how others see you and the system in which you operate, as well as helping you to take practical steps to ensure your progress. He has been told by his clients that he creates a calm, safe, yet challenging environment for them to do their best thinking and achieve the change they seek.</a:t>
            </a:r>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56767" y="8929222"/>
            <a:ext cx="4426209" cy="5428153"/>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b="1" dirty="0"/>
          </a:p>
          <a:p>
            <a:pPr marL="285750" indent="-285750" algn="l">
              <a:buFont typeface="Arial" panose="020B0604020202020204" pitchFamily="34" charset="0"/>
              <a:buChar char="•"/>
            </a:pPr>
            <a:r>
              <a:rPr lang="en-GB" b="0" i="0" dirty="0">
                <a:effectLst/>
              </a:rPr>
              <a:t>NGO – </a:t>
            </a:r>
            <a:r>
              <a:rPr lang="en-GB" dirty="0"/>
              <a:t>Coaching CEO to a</a:t>
            </a:r>
            <a:r>
              <a:rPr lang="en-GB" b="0" i="0" dirty="0">
                <a:effectLst/>
              </a:rPr>
              <a:t>dapt leadership behaviours in transition from hands-on executive to advisory role while onboarding new CEO.</a:t>
            </a:r>
          </a:p>
          <a:p>
            <a:pPr marL="285750" indent="-285750" algn="l">
              <a:buFont typeface="Arial" panose="020B0604020202020204" pitchFamily="34" charset="0"/>
              <a:buChar char="•"/>
            </a:pPr>
            <a:r>
              <a:rPr lang="en-GB" b="0" i="0" dirty="0">
                <a:effectLst/>
              </a:rPr>
              <a:t>Fintech scale up – Managing challenging relationship with co-founder while delivering on execution priorities for critical next funding round.</a:t>
            </a:r>
          </a:p>
          <a:p>
            <a:pPr marL="285750" indent="-285750" algn="l">
              <a:buFont typeface="Arial" panose="020B0604020202020204" pitchFamily="34" charset="0"/>
              <a:buChar char="•"/>
            </a:pPr>
            <a:r>
              <a:rPr lang="en-GB" dirty="0"/>
              <a:t>Technology </a:t>
            </a:r>
            <a:r>
              <a:rPr lang="en-GB" b="0" i="0" dirty="0">
                <a:effectLst/>
              </a:rPr>
              <a:t>– Evolving leadership behaviours of a Sales Director having been double promoted from running a small finance team to managing a sales team of over 100 people with significant revenue responsibility.</a:t>
            </a:r>
          </a:p>
          <a:p>
            <a:pPr algn="just">
              <a:lnSpc>
                <a:spcPct val="115000"/>
              </a:lnSpc>
              <a:spcAft>
                <a:spcPts val="1000"/>
              </a:spcAft>
            </a:pPr>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a:p>
            <a:endParaRPr lang="en-GB" dirty="0"/>
          </a:p>
          <a:p>
            <a:pPr marL="285750" indent="-285750">
              <a:buFont typeface="Arial" panose="020B0604020202020204" pitchFamily="34" charset="0"/>
              <a:buChar char="•"/>
            </a:pPr>
            <a:endParaRPr lang="en-GB" dirty="0"/>
          </a:p>
          <a:p>
            <a:endParaRPr lang="en-GB" dirty="0"/>
          </a:p>
          <a:p>
            <a:endParaRPr lang="en-GB" dirty="0"/>
          </a:p>
          <a:p>
            <a:endParaRPr lang="en-US" dirty="0"/>
          </a:p>
        </p:txBody>
      </p:sp>
      <p:pic>
        <p:nvPicPr>
          <p:cNvPr id="8" name="Picture 7">
            <a:extLst>
              <a:ext uri="{FF2B5EF4-FFF2-40B4-BE49-F238E27FC236}">
                <a16:creationId xmlns:a16="http://schemas.microsoft.com/office/drawing/2014/main" id="{77DBFCF4-81DF-8F6A-153F-4147599AD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677" y="295166"/>
            <a:ext cx="1727199"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3012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2308324"/>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rPr>
              <a:t> 1:1 Personal Coaching</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rPr>
              <a:t>Executive Coaching.</a:t>
            </a:r>
            <a:endParaRPr lang="en-GB" sz="1600" dirty="0">
              <a:solidFill>
                <a:schemeClr val="bg1"/>
              </a:solidFill>
              <a:latin typeface="Aptos" panose="020B0004020202020204" pitchFamily="34" charset="0"/>
              <a:ea typeface="Calibri" panose="020F050202020403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rPr>
              <a:t>Business Mentoring and Coaching</a:t>
            </a:r>
            <a:endParaRPr lang="en-GB" sz="1600" dirty="0">
              <a:solidFill>
                <a:schemeClr val="bg1"/>
              </a:solidFill>
              <a:latin typeface="Aptos" panose="020B0004020202020204" pitchFamily="34" charset="0"/>
              <a:ea typeface="Calibri" panose="020F050202020403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rPr>
              <a:t>Workshop facilitation.</a:t>
            </a:r>
            <a:endParaRPr lang="en-GB" sz="1600" dirty="0">
              <a:solidFill>
                <a:schemeClr val="bg1"/>
              </a:solidFill>
              <a:latin typeface="Aptos" panose="020B0004020202020204" pitchFamily="34" charset="0"/>
              <a:ea typeface="Calibri" panose="020F050202020403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rPr>
              <a:t>Creating platforms and environments for businesswomen to thrive</a:t>
            </a: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077218"/>
          </a:xfrm>
          <a:prstGeom prst="rect">
            <a:avLst/>
          </a:prstGeom>
          <a:noFill/>
        </p:spPr>
        <p:txBody>
          <a:bodyPr wrap="square" rtlCol="0">
            <a:spAutoFit/>
          </a:bodyPr>
          <a:lstStyle/>
          <a:p>
            <a:r>
              <a:rPr lang="en-GB" sz="4000" b="1" dirty="0">
                <a:solidFill>
                  <a:schemeClr val="bg1"/>
                </a:solidFill>
                <a:latin typeface="Aptos" panose="020B0004020202020204" pitchFamily="34" charset="0"/>
              </a:rPr>
              <a:t>TRUDY SIMMONS</a:t>
            </a:r>
          </a:p>
          <a:p>
            <a:r>
              <a:rPr lang="en-GB" sz="2400" dirty="0">
                <a:solidFill>
                  <a:schemeClr val="bg1"/>
                </a:solidFill>
                <a:latin typeface="Aptos" panose="020B0004020202020204" pitchFamily="34" charset="0"/>
              </a:rPr>
              <a:t>Executive Coach &amp; Facilitator</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2465" y="5383421"/>
            <a:ext cx="3713355" cy="1631216"/>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285750" indent="-285750">
              <a:buFont typeface="Arial" panose="020B0604020202020204" pitchFamily="34" charset="0"/>
              <a:buChar char="•"/>
            </a:pPr>
            <a:r>
              <a:rPr lang="en-GB" b="0" dirty="0">
                <a:effectLst/>
                <a:ea typeface="Calibri" panose="020F0502020204030204" pitchFamily="34" charset="0"/>
              </a:rPr>
              <a:t>PCC with the International Coaching Federation</a:t>
            </a:r>
          </a:p>
          <a:p>
            <a:pPr marL="285750" indent="-285750">
              <a:buFont typeface="Arial" panose="020B0604020202020204" pitchFamily="34" charset="0"/>
              <a:buChar char="•"/>
            </a:pPr>
            <a:endParaRPr lang="en-US" b="0" dirty="0"/>
          </a:p>
        </p:txBody>
      </p:sp>
      <p:sp>
        <p:nvSpPr>
          <p:cNvPr id="9" name="TextBox 8">
            <a:extLst>
              <a:ext uri="{FF2B5EF4-FFF2-40B4-BE49-F238E27FC236}">
                <a16:creationId xmlns:a16="http://schemas.microsoft.com/office/drawing/2014/main" id="{49A5CFBB-B1BD-E8AD-66C6-790FBE0268FA}"/>
              </a:ext>
            </a:extLst>
          </p:cNvPr>
          <p:cNvSpPr txBox="1"/>
          <p:nvPr/>
        </p:nvSpPr>
        <p:spPr>
          <a:xfrm>
            <a:off x="410168" y="7052554"/>
            <a:ext cx="3444915" cy="3046988"/>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r>
              <a:rPr lang="en-GB" sz="1600" i="1" dirty="0">
                <a:solidFill>
                  <a:schemeClr val="bg1"/>
                </a:solidFill>
                <a:latin typeface="Aptos" panose="020B0004020202020204" pitchFamily="34" charset="0"/>
              </a:rPr>
              <a:t>Trudy has worked with clients from a variety of industries, including:</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Finance</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Marketing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Advertising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Fashion</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Education</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Real Estate</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7494359"/>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400" b="1" dirty="0">
              <a:solidFill>
                <a:srgbClr val="740060"/>
              </a:solidFill>
              <a:latin typeface="Aptos" panose="020B0004020202020204" pitchFamily="34" charset="0"/>
              <a:ea typeface="Calibri" panose="020F0502020204030204" pitchFamily="34" charset="0"/>
            </a:endParaRPr>
          </a:p>
          <a:p>
            <a:pPr algn="just">
              <a:spcAft>
                <a:spcPts val="600"/>
              </a:spcAft>
            </a:pPr>
            <a:r>
              <a:rPr lang="en-GB" sz="1500" b="0" i="0" dirty="0">
                <a:solidFill>
                  <a:srgbClr val="740060"/>
                </a:solidFill>
                <a:effectLst/>
                <a:latin typeface="Aptos" panose="020B0004020202020204" pitchFamily="34" charset="0"/>
              </a:rPr>
              <a:t>Trudy has lived around the world and actively created conference, networking events and other opportunities for businesswomen to confidently been seen and heard.</a:t>
            </a:r>
            <a:r>
              <a:rPr lang="en-GB" sz="1500" dirty="0">
                <a:solidFill>
                  <a:srgbClr val="740060"/>
                </a:solidFill>
                <a:latin typeface="Aptos" panose="020B0004020202020204" pitchFamily="34" charset="0"/>
              </a:rPr>
              <a:t> </a:t>
            </a:r>
            <a:r>
              <a:rPr lang="en-GB" sz="1500" b="0" i="0" dirty="0">
                <a:solidFill>
                  <a:srgbClr val="740060"/>
                </a:solidFill>
                <a:effectLst/>
                <a:latin typeface="Aptos" panose="020B0004020202020204" pitchFamily="34" charset="0"/>
              </a:rPr>
              <a:t>She started her own business in 2010 in Australia having worked in Corporates for 20 years, mostly in Operational Management roles. Through these roles, she learned the value of people and having the right people in the right role to get the bigger picture achieved. This was accomplished through motivation, enthusiasm, support, appreciation and a good plan. These are the skills that she now brings to her own business and to any coaching, mentoring or training that she runs.</a:t>
            </a:r>
            <a:endParaRPr lang="en-GB" sz="1500" dirty="0">
              <a:solidFill>
                <a:srgbClr val="740060"/>
              </a:solidFill>
              <a:latin typeface="Aptos" panose="020B0004020202020204" pitchFamily="34" charset="0"/>
            </a:endParaRPr>
          </a:p>
          <a:p>
            <a:pPr algn="just">
              <a:spcAft>
                <a:spcPts val="600"/>
              </a:spcAft>
            </a:pPr>
            <a:r>
              <a:rPr lang="en-GB" sz="1500" dirty="0">
                <a:solidFill>
                  <a:srgbClr val="740060"/>
                </a:solidFill>
                <a:latin typeface="Aptos" panose="020B0004020202020204" pitchFamily="34" charset="0"/>
              </a:rPr>
              <a:t>Trudy</a:t>
            </a:r>
            <a:r>
              <a:rPr lang="en-GB" sz="1500" b="0" i="0" dirty="0">
                <a:solidFill>
                  <a:srgbClr val="740060"/>
                </a:solidFill>
                <a:effectLst/>
                <a:latin typeface="Aptos" panose="020B0004020202020204" pitchFamily="34" charset="0"/>
              </a:rPr>
              <a:t> has coached businesswomen in various and widespread industries across the world.. </a:t>
            </a:r>
            <a:r>
              <a:rPr lang="en-GB" sz="1500" dirty="0">
                <a:solidFill>
                  <a:srgbClr val="740060"/>
                </a:solidFill>
                <a:latin typeface="Aptos" panose="020B0004020202020204" pitchFamily="34" charset="0"/>
              </a:rPr>
              <a:t>She </a:t>
            </a:r>
            <a:r>
              <a:rPr lang="en-GB" sz="1500" b="0" i="0" dirty="0">
                <a:solidFill>
                  <a:srgbClr val="740060"/>
                </a:solidFill>
                <a:effectLst/>
                <a:latin typeface="Aptos" panose="020B0004020202020204" pitchFamily="34" charset="0"/>
              </a:rPr>
              <a:t>appreciates where people are, and where they want to get to, and that sometimes, it is difficult to see the clear path to the outcome. She believes that together, it is possible to create a clear path towards individual and communal betterment.</a:t>
            </a:r>
            <a:endParaRPr lang="en-GB" sz="1500" dirty="0">
              <a:solidFill>
                <a:srgbClr val="740060"/>
              </a:solidFill>
              <a:latin typeface="Aptos" panose="020B0004020202020204" pitchFamily="34" charset="0"/>
            </a:endParaRPr>
          </a:p>
          <a:p>
            <a:pPr algn="just">
              <a:spcAft>
                <a:spcPts val="600"/>
              </a:spcAft>
            </a:pPr>
            <a:r>
              <a:rPr lang="en-GB" sz="1500" b="0" i="0" dirty="0">
                <a:solidFill>
                  <a:srgbClr val="740060"/>
                </a:solidFill>
                <a:effectLst/>
                <a:latin typeface="Aptos" panose="020B0004020202020204" pitchFamily="34" charset="0"/>
              </a:rPr>
              <a:t>Trudy’s speciality is being able to actively listen to a problem and facilitate solutions that work for that individual. She is a master of helping busy people t</a:t>
            </a:r>
            <a:r>
              <a:rPr lang="en-GB" sz="1500" dirty="0">
                <a:solidFill>
                  <a:srgbClr val="740060"/>
                </a:solidFill>
                <a:latin typeface="Aptos" panose="020B0004020202020204" pitchFamily="34" charset="0"/>
              </a:rPr>
              <a:t>o manage pressing demands, self-sustainability and creativity. Her relaxed and humorous persistence helps clients to stay focused on their goals.  She is always supportive and empathetic but will give you a gentle nudge to commit to action when required.</a:t>
            </a:r>
            <a:endParaRPr lang="en-GB" sz="1500" b="0" i="0" dirty="0">
              <a:solidFill>
                <a:srgbClr val="74005F"/>
              </a:solidFill>
              <a:effectLst/>
              <a:latin typeface="Aptos" panose="020B0004020202020204" pitchFamily="34" charset="0"/>
            </a:endParaRPr>
          </a:p>
          <a:p>
            <a:endParaRPr lang="en-GB" sz="1600" b="1" dirty="0">
              <a:solidFill>
                <a:srgbClr val="740060"/>
              </a:solidFill>
              <a:latin typeface="Aptos" panose="020B0004020202020204" pitchFamily="34" charset="0"/>
              <a:ea typeface="Calibri" panose="020F0502020204030204" pitchFamily="34"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600" y="9912846"/>
            <a:ext cx="4426209" cy="4093428"/>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sz="1400" b="1" dirty="0"/>
          </a:p>
          <a:p>
            <a:pPr marL="285750" indent="-285750" algn="just">
              <a:buFont typeface="Arial" panose="020B0604020202020204" pitchFamily="34" charset="0"/>
              <a:buChar char="•"/>
            </a:pPr>
            <a:r>
              <a:rPr lang="en-GB" sz="1500" dirty="0">
                <a:effectLst/>
              </a:rPr>
              <a:t>Advertising Agencies – looking at business models to be able to create passive income streams and clearly communicate with clients.</a:t>
            </a:r>
          </a:p>
          <a:p>
            <a:pPr marL="285750" indent="-285750" algn="just">
              <a:buFont typeface="Arial" panose="020B0604020202020204" pitchFamily="34" charset="0"/>
              <a:buChar char="•"/>
            </a:pPr>
            <a:r>
              <a:rPr lang="en-GB" sz="1500" dirty="0">
                <a:effectLst/>
              </a:rPr>
              <a:t>Accountancy Firm – helping the Director to create clear boundaries with clients and bookkeepers, to efficiently and effectively run the firm</a:t>
            </a:r>
          </a:p>
          <a:p>
            <a:pPr marL="285750" indent="-285750" algn="just">
              <a:buFont typeface="Arial" panose="020B0604020202020204" pitchFamily="34" charset="0"/>
              <a:buChar char="•"/>
            </a:pPr>
            <a:r>
              <a:rPr lang="en-GB" sz="1500" dirty="0">
                <a:effectLst/>
              </a:rPr>
              <a:t>CEO of a large clothing company in USA – help with building confidence and navigating new challenges.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a:p>
            <a:endParaRPr lang="en-US" dirty="0"/>
          </a:p>
        </p:txBody>
      </p:sp>
      <p:pic>
        <p:nvPicPr>
          <p:cNvPr id="10" name="Picture 9" descr="A person in a yellow dress&#10;&#10;Description automatically generated">
            <a:extLst>
              <a:ext uri="{FF2B5EF4-FFF2-40B4-BE49-F238E27FC236}">
                <a16:creationId xmlns:a16="http://schemas.microsoft.com/office/drawing/2014/main" id="{39D10DAE-FFD2-BCDC-2F13-6EF73C73B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560" y="283706"/>
            <a:ext cx="1731434"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241873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wedding planning&#10;&#10;Description automatically generated">
            <a:extLst>
              <a:ext uri="{FF2B5EF4-FFF2-40B4-BE49-F238E27FC236}">
                <a16:creationId xmlns:a16="http://schemas.microsoft.com/office/drawing/2014/main" id="{7F090CB3-4D93-1F62-9474-17E93860E2BB}"/>
              </a:ext>
            </a:extLst>
          </p:cNvPr>
          <p:cNvPicPr>
            <a:picLocks noChangeAspect="1"/>
          </p:cNvPicPr>
          <p:nvPr/>
        </p:nvPicPr>
        <p:blipFill rotWithShape="1">
          <a:blip r:embed="rId2">
            <a:extLst>
              <a:ext uri="{28A0092B-C50C-407E-A947-70E740481C1C}">
                <a14:useLocalDpi xmlns:a14="http://schemas.microsoft.com/office/drawing/2010/main" val="0"/>
              </a:ext>
            </a:extLst>
          </a:blip>
          <a:srcRect l="3190" t="8556" r="2959" b="2208"/>
          <a:stretch/>
        </p:blipFill>
        <p:spPr>
          <a:xfrm>
            <a:off x="1088135" y="2440052"/>
            <a:ext cx="7424928" cy="9950582"/>
          </a:xfrm>
          <a:prstGeom prst="rect">
            <a:avLst/>
          </a:prstGeom>
        </p:spPr>
      </p:pic>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321844" y="1071566"/>
            <a:ext cx="8957511" cy="707886"/>
          </a:xfrm>
          <a:prstGeom prst="rect">
            <a:avLst/>
          </a:prstGeom>
          <a:noFill/>
        </p:spPr>
        <p:txBody>
          <a:bodyPr wrap="square" rtlCol="0">
            <a:spAutoFit/>
          </a:bodyPr>
          <a:lstStyle/>
          <a:p>
            <a:pPr algn="ctr"/>
            <a:r>
              <a:rPr lang="en-GB" sz="4000" b="1" dirty="0">
                <a:solidFill>
                  <a:schemeClr val="bg1"/>
                </a:solidFill>
                <a:latin typeface="Aptos" panose="020B0004020202020204" pitchFamily="34" charset="0"/>
              </a:rPr>
              <a:t>Our Coaching Process</a:t>
            </a: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7" y="181066"/>
            <a:ext cx="1229595" cy="494904"/>
          </a:xfrm>
          <a:prstGeom prst="rect">
            <a:avLst/>
          </a:prstGeom>
        </p:spPr>
      </p:pic>
    </p:spTree>
    <p:extLst>
      <p:ext uri="{BB962C8B-B14F-4D97-AF65-F5344CB8AC3E}">
        <p14:creationId xmlns:p14="http://schemas.microsoft.com/office/powerpoint/2010/main" val="2488805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454055" y="5534788"/>
            <a:ext cx="3713356" cy="3293209"/>
          </a:xfrm>
          <a:prstGeom prst="rect">
            <a:avLst/>
          </a:prstGeom>
          <a:noFill/>
        </p:spPr>
        <p:txBody>
          <a:bodyPr wrap="square" rtlCol="0">
            <a:spAutoFit/>
          </a:bodyPr>
          <a:lstStyle/>
          <a:p>
            <a:pPr algn="ctr"/>
            <a:r>
              <a:rPr lang="en-GB" sz="1600" b="1" dirty="0">
                <a:solidFill>
                  <a:schemeClr val="bg1"/>
                </a:solidFill>
                <a:latin typeface="Aptos" panose="020B0004020202020204" pitchFamily="34" charset="0"/>
              </a:rPr>
              <a:t>Rosie Ranganathan</a:t>
            </a:r>
          </a:p>
          <a:p>
            <a:pPr algn="ctr"/>
            <a:endParaRPr lang="en-GB" sz="1600" b="1" dirty="0">
              <a:solidFill>
                <a:schemeClr val="bg1"/>
              </a:solidFill>
              <a:latin typeface="Aptos" panose="020B0004020202020204" pitchFamily="34" charset="0"/>
            </a:endParaRPr>
          </a:p>
          <a:p>
            <a:pPr algn="ctr"/>
            <a:r>
              <a:rPr lang="en-GB" sz="1600" dirty="0">
                <a:solidFill>
                  <a:schemeClr val="bg1"/>
                </a:solidFill>
                <a:latin typeface="Aptos" panose="020B0004020202020204" pitchFamily="34" charset="0"/>
              </a:rPr>
              <a:t>Rosie is an executive coach, an ACC member registered with the ICF. Her approach to coaching is collaborative and outcome focused. Rosie is passionate about creating a space for her clients to engage in quality thinking and reflection which will help them to achieve a sense of clarity about how they can continue to develop.</a:t>
            </a:r>
          </a:p>
          <a:p>
            <a:pPr algn="ctr"/>
            <a:endParaRPr lang="en-GB" sz="1600" b="1" dirty="0">
              <a:solidFill>
                <a:schemeClr val="bg1"/>
              </a:solidFill>
              <a:latin typeface="Aptos" panose="020B0004020202020204" pitchFamily="34" charset="0"/>
            </a:endParaRPr>
          </a:p>
          <a:p>
            <a:pPr algn="ctr"/>
            <a:endParaRPr lang="en-GB"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321844" y="1071566"/>
            <a:ext cx="8957511" cy="707886"/>
          </a:xfrm>
          <a:prstGeom prst="rect">
            <a:avLst/>
          </a:prstGeom>
          <a:noFill/>
        </p:spPr>
        <p:txBody>
          <a:bodyPr wrap="square" rtlCol="0">
            <a:spAutoFit/>
          </a:bodyPr>
          <a:lstStyle/>
          <a:p>
            <a:pPr algn="ctr"/>
            <a:r>
              <a:rPr lang="en-GB" sz="4000" b="1" dirty="0">
                <a:solidFill>
                  <a:schemeClr val="bg1"/>
                </a:solidFill>
                <a:latin typeface="Aptos" panose="020B0004020202020204" pitchFamily="34" charset="0"/>
              </a:rPr>
              <a:t>Our Coaching Supervision Process</a:t>
            </a:r>
          </a:p>
        </p:txBody>
      </p:sp>
      <p:sp>
        <p:nvSpPr>
          <p:cNvPr id="7" name="TextBox 6">
            <a:extLst>
              <a:ext uri="{FF2B5EF4-FFF2-40B4-BE49-F238E27FC236}">
                <a16:creationId xmlns:a16="http://schemas.microsoft.com/office/drawing/2014/main" id="{1233E997-8C8F-986B-9ADA-7E8AC438D574}"/>
              </a:ext>
            </a:extLst>
          </p:cNvPr>
          <p:cNvSpPr txBox="1"/>
          <p:nvPr/>
        </p:nvSpPr>
        <p:spPr>
          <a:xfrm>
            <a:off x="454056" y="8555111"/>
            <a:ext cx="3713355" cy="3293209"/>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pPr algn="ctr"/>
            <a:r>
              <a:rPr lang="en-US" dirty="0"/>
              <a:t>Skills and Qualifications</a:t>
            </a:r>
          </a:p>
          <a:p>
            <a:pPr algn="ctr"/>
            <a:endParaRPr lang="en-US" dirty="0"/>
          </a:p>
          <a:p>
            <a:pPr marL="342900" lvl="0" indent="-342900">
              <a:buSzPts val="1000"/>
              <a:buFont typeface="Symbol" panose="05050102010706020507" pitchFamily="18" charset="2"/>
              <a:buChar char=""/>
              <a:tabLst>
                <a:tab pos="457200" algn="l"/>
              </a:tabLst>
            </a:pPr>
            <a:r>
              <a:rPr lang="en-US" b="0" dirty="0">
                <a:solidFill>
                  <a:srgbClr val="F6EDE0"/>
                </a:solidFill>
                <a:effectLst/>
                <a:ea typeface="Times New Roman" panose="02020603050405020304" pitchFamily="18" charset="0"/>
                <a:cs typeface="Times New Roman" panose="02020603050405020304" pitchFamily="18" charset="0"/>
              </a:rPr>
              <a:t>ILM Level 7 Postgraduate in Executive Coaching &amp; Mentoring</a:t>
            </a:r>
            <a:endParaRPr lang="en-GB" b="0" dirty="0">
              <a:solidFill>
                <a:srgbClr val="F6EDE0"/>
              </a:solidFill>
              <a:effectLst/>
              <a:ea typeface="Meiryo" panose="020B0604030504040204" pitchFamily="34" charset="-128"/>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US" b="0" dirty="0">
                <a:solidFill>
                  <a:srgbClr val="F6EDE0"/>
                </a:solidFill>
                <a:effectLst/>
                <a:ea typeface="Times New Roman" panose="02020603050405020304" pitchFamily="18" charset="0"/>
                <a:cs typeface="Times New Roman" panose="02020603050405020304" pitchFamily="18" charset="0"/>
              </a:rPr>
              <a:t>Barefoot Accredited Coach Supervisor</a:t>
            </a:r>
            <a:endParaRPr lang="en-GB" b="0" dirty="0">
              <a:solidFill>
                <a:srgbClr val="F6EDE0"/>
              </a:solidFill>
              <a:effectLst/>
              <a:ea typeface="Meiryo" panose="020B0604030504040204" pitchFamily="34" charset="-128"/>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US" b="0" dirty="0">
                <a:solidFill>
                  <a:srgbClr val="F6EDE0"/>
                </a:solidFill>
                <a:effectLst/>
                <a:ea typeface="Times New Roman" panose="02020603050405020304" pitchFamily="18" charset="0"/>
                <a:cs typeface="Times New Roman" panose="02020603050405020304" pitchFamily="18" charset="0"/>
              </a:rPr>
              <a:t>Brain Based Coaching (Neuro Leadership Institute)</a:t>
            </a:r>
            <a:endParaRPr lang="en-GB" b="0" dirty="0">
              <a:solidFill>
                <a:srgbClr val="F6EDE0"/>
              </a:solidFill>
              <a:effectLst/>
              <a:ea typeface="Meiryo" panose="020B0604030504040204" pitchFamily="34" charset="-128"/>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US" b="0" dirty="0">
                <a:solidFill>
                  <a:srgbClr val="F6EDE0"/>
                </a:solidFill>
                <a:effectLst/>
                <a:ea typeface="Times New Roman" panose="02020603050405020304" pitchFamily="18" charset="0"/>
                <a:cs typeface="Times New Roman" panose="02020603050405020304" pitchFamily="18" charset="0"/>
              </a:rPr>
              <a:t>Barefoot Executive Coaching</a:t>
            </a:r>
            <a:endParaRPr lang="en-GB" b="0" dirty="0">
              <a:solidFill>
                <a:srgbClr val="F6EDE0"/>
              </a:solidFill>
              <a:effectLst/>
              <a:ea typeface="Meiryo" panose="020B0604030504040204" pitchFamily="34" charset="-128"/>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US" b="0" dirty="0">
                <a:solidFill>
                  <a:srgbClr val="F6EDE0"/>
                </a:solidFill>
                <a:effectLst/>
                <a:ea typeface="Times New Roman" panose="02020603050405020304" pitchFamily="18" charset="0"/>
                <a:cs typeface="Times New Roman" panose="02020603050405020304" pitchFamily="18" charset="0"/>
              </a:rPr>
              <a:t>Practitioner in Neuroscience</a:t>
            </a:r>
            <a:endParaRPr lang="en-GB" b="0" dirty="0">
              <a:solidFill>
                <a:srgbClr val="F6EDE0"/>
              </a:solidFill>
              <a:effectLst/>
              <a:ea typeface="Meiryo" panose="020B0604030504040204" pitchFamily="34" charset="-128"/>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US" b="0" dirty="0">
                <a:solidFill>
                  <a:srgbClr val="F6EDE0"/>
                </a:solidFill>
                <a:effectLst/>
                <a:ea typeface="Times New Roman" panose="02020603050405020304" pitchFamily="18" charset="0"/>
                <a:cs typeface="Times New Roman" panose="02020603050405020304" pitchFamily="18" charset="0"/>
              </a:rPr>
              <a:t>Gestalt Coaching Skills (AOEC)</a:t>
            </a:r>
            <a:endParaRPr lang="en-GB" b="0" dirty="0">
              <a:solidFill>
                <a:srgbClr val="F6EDE0"/>
              </a:solidFill>
              <a:effectLst/>
              <a:ea typeface="Meiryo" panose="020B0604030504040204" pitchFamily="34" charset="-128"/>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US" b="0" dirty="0">
                <a:solidFill>
                  <a:srgbClr val="F6EDE0"/>
                </a:solidFill>
                <a:effectLst/>
                <a:ea typeface="Times New Roman" panose="02020603050405020304" pitchFamily="18" charset="0"/>
                <a:cs typeface="Times New Roman" panose="02020603050405020304" pitchFamily="18" charset="0"/>
              </a:rPr>
              <a:t>Spotlight Practitioner</a:t>
            </a:r>
            <a:endParaRPr lang="en-GB" b="0" dirty="0">
              <a:solidFill>
                <a:srgbClr val="F6EDE0"/>
              </a:solidFill>
              <a:effectLst/>
              <a:ea typeface="Meiryo" panose="020B0604030504040204" pitchFamily="34" charset="-128"/>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US" b="0" dirty="0">
                <a:solidFill>
                  <a:srgbClr val="F6EDE0"/>
                </a:solidFill>
                <a:effectLst/>
                <a:ea typeface="Times New Roman" panose="02020603050405020304" pitchFamily="18" charset="0"/>
                <a:cs typeface="Times New Roman" panose="02020603050405020304" pitchFamily="18" charset="0"/>
              </a:rPr>
              <a:t>Systemic Coaching</a:t>
            </a:r>
            <a:endParaRPr lang="en-GB" b="0" dirty="0">
              <a:solidFill>
                <a:srgbClr val="F6EDE0"/>
              </a:solidFill>
              <a:effectLst/>
              <a:ea typeface="Meiryo" panose="020B0604030504040204" pitchFamily="34" charset="-128"/>
              <a:cs typeface="Arial" panose="020B06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599" y="2707425"/>
            <a:ext cx="4538544" cy="5412572"/>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Supervision</a:t>
            </a:r>
          </a:p>
          <a:p>
            <a:endParaRPr lang="en-GB" sz="1600" b="1"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600" kern="100" dirty="0">
                <a:solidFill>
                  <a:srgbClr val="740060"/>
                </a:solidFill>
                <a:effectLst/>
                <a:latin typeface="Aptos" panose="020B0004020202020204" pitchFamily="34" charset="0"/>
                <a:ea typeface="Aptos" panose="020B0004020202020204" pitchFamily="34" charset="0"/>
                <a:cs typeface="Arial" panose="020B0604020202020204" pitchFamily="34" charset="0"/>
              </a:rPr>
              <a:t>As coaches, pausing, stepping back and engaging in thoughtful reflection is highly valuable, and often something that we deeply appreciate. Coaching supervision creates a supportive environment which encourages new, fresh perspectives and open brainstorming. </a:t>
            </a:r>
            <a:r>
              <a:rPr lang="en-US" sz="1600" kern="100" dirty="0">
                <a:solidFill>
                  <a:srgbClr val="740060"/>
                </a:solidFill>
                <a:effectLst/>
                <a:latin typeface="Aptos" panose="020B0004020202020204" pitchFamily="34" charset="0"/>
                <a:ea typeface="Aptos" panose="020B0004020202020204" pitchFamily="34" charset="0"/>
                <a:cs typeface="Arial" panose="020B0604020202020204" pitchFamily="34" charset="0"/>
              </a:rPr>
              <a:t>Whether aiming to enhance coaching methodologies, foster client relationships, explore new tools, or </a:t>
            </a:r>
            <a:r>
              <a:rPr lang="en-GB" sz="1600" kern="100" dirty="0">
                <a:solidFill>
                  <a:srgbClr val="740060"/>
                </a:solidFill>
                <a:effectLst/>
                <a:latin typeface="Aptos" panose="020B0004020202020204" pitchFamily="34" charset="0"/>
                <a:ea typeface="Aptos" panose="020B0004020202020204" pitchFamily="34" charset="0"/>
                <a:cs typeface="Arial" panose="020B0604020202020204" pitchFamily="34" charset="0"/>
              </a:rPr>
              <a:t>prioritise</a:t>
            </a:r>
            <a:r>
              <a:rPr lang="en-US" sz="1600" kern="100" dirty="0">
                <a:solidFill>
                  <a:srgbClr val="740060"/>
                </a:solidFill>
                <a:effectLst/>
                <a:latin typeface="Aptos" panose="020B0004020202020204" pitchFamily="34" charset="0"/>
                <a:ea typeface="Aptos" panose="020B0004020202020204" pitchFamily="34" charset="0"/>
                <a:cs typeface="Arial" panose="020B0604020202020204" pitchFamily="34" charset="0"/>
              </a:rPr>
              <a:t> self-care for optimal coaching performance, regular supervision is paramount. These sessions can be conducted collaboratively or individually to help you to revitalize your focus, recalibrate your efforts and ensure that you deliver exceptional service to your coachees. Acting as a dynamic space for rejuvenation, these sessions ignite innovative ideas and initiatives with the aim of enriching your coaching practice. </a:t>
            </a:r>
            <a:endParaRPr lang="en-GB" sz="1600" kern="100" dirty="0">
              <a:solidFill>
                <a:srgbClr val="740060"/>
              </a:solidFill>
              <a:effectLst/>
              <a:latin typeface="Aptos" panose="020B0004020202020204" pitchFamily="34" charset="0"/>
              <a:ea typeface="Aptos" panose="020B0004020202020204" pitchFamily="34" charset="0"/>
              <a:cs typeface="Arial" panose="020B0604020202020204" pitchFamily="34" charset="0"/>
            </a:endParaRPr>
          </a:p>
          <a:p>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57" y="181066"/>
            <a:ext cx="1229595" cy="494904"/>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993208" y="12147312"/>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599" y="8423255"/>
            <a:ext cx="4426209" cy="3785652"/>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What to expect</a:t>
            </a:r>
          </a:p>
          <a:p>
            <a:endParaRPr lang="en-GB" b="1" dirty="0"/>
          </a:p>
          <a:p>
            <a:pPr algn="just"/>
            <a:r>
              <a:rPr lang="en-US" dirty="0">
                <a:effectLst/>
                <a:ea typeface="Meiryo" panose="020B0604030504040204" pitchFamily="34" charset="-128"/>
                <a:cs typeface="Arial" panose="020B0604020202020204" pitchFamily="34" charset="0"/>
              </a:rPr>
              <a:t>As a PCC Executive Coach and accredited Coach Supervisor, Rosie’s approach is centered on maintaining a clear focus on your ultimate goal for the session ensuring that you depart with the clarity and energy necessary to progress. She believes that in contemplating the notion that "who we are is how we coach," it </a:t>
            </a:r>
            <a:r>
              <a:rPr lang="en-US" dirty="0">
                <a:ea typeface="Meiryo" panose="020B0604030504040204" pitchFamily="34" charset="-128"/>
                <a:cs typeface="Arial" panose="020B0604020202020204" pitchFamily="34" charset="0"/>
              </a:rPr>
              <a:t>becomes</a:t>
            </a:r>
            <a:r>
              <a:rPr lang="en-US" dirty="0">
                <a:effectLst/>
                <a:ea typeface="Meiryo" panose="020B0604030504040204" pitchFamily="34" charset="-128"/>
                <a:cs typeface="Arial" panose="020B0604020202020204" pitchFamily="34" charset="0"/>
              </a:rPr>
              <a:t> imperative to reflect on how we present ourselves to our clients each day. What steps must be taken to guarantee that we embody the kind of coach we aspire to be?</a:t>
            </a:r>
            <a:endParaRPr lang="en-GB" dirty="0">
              <a:effectLst/>
              <a:ea typeface="Meiryo" panose="020B0604030504040204" pitchFamily="34" charset="-128"/>
              <a:cs typeface="Arial" panose="020B0604020202020204" pitchFamily="34" charset="0"/>
            </a:endParaRPr>
          </a:p>
          <a:p>
            <a:pPr algn="l"/>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a:p>
            <a:endParaRPr lang="en-US" dirty="0"/>
          </a:p>
        </p:txBody>
      </p:sp>
      <p:sp>
        <p:nvSpPr>
          <p:cNvPr id="4" name="Oval 3">
            <a:extLst>
              <a:ext uri="{FF2B5EF4-FFF2-40B4-BE49-F238E27FC236}">
                <a16:creationId xmlns:a16="http://schemas.microsoft.com/office/drawing/2014/main" id="{D955B4D6-80BD-B8E3-BBF3-22873D165A27}"/>
              </a:ext>
            </a:extLst>
          </p:cNvPr>
          <p:cNvSpPr/>
          <p:nvPr/>
        </p:nvSpPr>
        <p:spPr>
          <a:xfrm>
            <a:off x="960733" y="2599884"/>
            <a:ext cx="2700000" cy="2700000"/>
          </a:xfrm>
          <a:prstGeom prst="ellipse">
            <a:avLst/>
          </a:prstGeom>
          <a:solidFill>
            <a:srgbClr val="F6ED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person sitting at a table&#10;&#10;Description automatically generated">
            <a:extLst>
              <a:ext uri="{FF2B5EF4-FFF2-40B4-BE49-F238E27FC236}">
                <a16:creationId xmlns:a16="http://schemas.microsoft.com/office/drawing/2014/main" id="{86AE6E99-71CF-B4E2-79A1-8E2C3ED21615}"/>
              </a:ext>
            </a:extLst>
          </p:cNvPr>
          <p:cNvPicPr>
            <a:picLocks noChangeAspect="1"/>
          </p:cNvPicPr>
          <p:nvPr/>
        </p:nvPicPr>
        <p:blipFill rotWithShape="1">
          <a:blip r:embed="rId3">
            <a:extLst>
              <a:ext uri="{28A0092B-C50C-407E-A947-70E740481C1C}">
                <a14:useLocalDpi xmlns:a14="http://schemas.microsoft.com/office/drawing/2010/main" val="0"/>
              </a:ext>
            </a:extLst>
          </a:blip>
          <a:srcRect l="16839" t="-547" r="18335" b="547"/>
          <a:stretch/>
        </p:blipFill>
        <p:spPr>
          <a:xfrm>
            <a:off x="1075608" y="2671997"/>
            <a:ext cx="2470250" cy="2542393"/>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19877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321844" y="1071566"/>
            <a:ext cx="8957511" cy="707886"/>
          </a:xfrm>
          <a:prstGeom prst="rect">
            <a:avLst/>
          </a:prstGeom>
          <a:noFill/>
        </p:spPr>
        <p:txBody>
          <a:bodyPr wrap="square" rtlCol="0">
            <a:spAutoFit/>
          </a:bodyPr>
          <a:lstStyle/>
          <a:p>
            <a:pPr algn="ctr"/>
            <a:r>
              <a:rPr lang="en-GB" sz="4000" b="1" dirty="0">
                <a:solidFill>
                  <a:schemeClr val="bg1"/>
                </a:solidFill>
                <a:latin typeface="Aptos" panose="020B0004020202020204" pitchFamily="34" charset="0"/>
              </a:rPr>
              <a:t>Our Coaching Rates</a:t>
            </a: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57" y="181066"/>
            <a:ext cx="1229595" cy="494904"/>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993208" y="12147312"/>
            <a:ext cx="2635050" cy="523220"/>
          </a:xfrm>
          <a:prstGeom prst="rect">
            <a:avLst/>
          </a:prstGeom>
          <a:noFill/>
        </p:spPr>
        <p:txBody>
          <a:bodyPr wrap="square">
            <a:spAutoFit/>
          </a:bodyPr>
          <a:lstStyle/>
          <a:p>
            <a:pPr algn="ctr"/>
            <a:r>
              <a:rPr lang="en-GB" sz="14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rgbClr val="740060"/>
              </a:solidFill>
              <a:latin typeface="Aptos" panose="020B0004020202020204" pitchFamily="34" charset="0"/>
            </a:endParaRPr>
          </a:p>
        </p:txBody>
      </p:sp>
      <p:graphicFrame>
        <p:nvGraphicFramePr>
          <p:cNvPr id="3" name="Table 2">
            <a:extLst>
              <a:ext uri="{FF2B5EF4-FFF2-40B4-BE49-F238E27FC236}">
                <a16:creationId xmlns:a16="http://schemas.microsoft.com/office/drawing/2014/main" id="{7FE5408E-DAD3-E2DF-4C1F-5E12AC9E333D}"/>
              </a:ext>
            </a:extLst>
          </p:cNvPr>
          <p:cNvGraphicFramePr>
            <a:graphicFrameLocks noGrp="1"/>
          </p:cNvGraphicFramePr>
          <p:nvPr>
            <p:extLst>
              <p:ext uri="{D42A27DB-BD31-4B8C-83A1-F6EECF244321}">
                <p14:modId xmlns:p14="http://schemas.microsoft.com/office/powerpoint/2010/main" val="148763457"/>
              </p:ext>
            </p:extLst>
          </p:nvPr>
        </p:nvGraphicFramePr>
        <p:xfrm>
          <a:off x="321845" y="2851018"/>
          <a:ext cx="8957510" cy="5513843"/>
        </p:xfrm>
        <a:graphic>
          <a:graphicData uri="http://schemas.openxmlformats.org/drawingml/2006/table">
            <a:tbl>
              <a:tblPr firstRow="1" firstCol="1" bandRow="1">
                <a:tableStyleId>{5C22544A-7EE6-4342-B048-85BDC9FD1C3A}</a:tableStyleId>
              </a:tblPr>
              <a:tblGrid>
                <a:gridCol w="2985190">
                  <a:extLst>
                    <a:ext uri="{9D8B030D-6E8A-4147-A177-3AD203B41FA5}">
                      <a16:colId xmlns:a16="http://schemas.microsoft.com/office/drawing/2014/main" val="2735548088"/>
                    </a:ext>
                  </a:extLst>
                </a:gridCol>
                <a:gridCol w="2986160">
                  <a:extLst>
                    <a:ext uri="{9D8B030D-6E8A-4147-A177-3AD203B41FA5}">
                      <a16:colId xmlns:a16="http://schemas.microsoft.com/office/drawing/2014/main" val="3295312843"/>
                    </a:ext>
                  </a:extLst>
                </a:gridCol>
                <a:gridCol w="2986160">
                  <a:extLst>
                    <a:ext uri="{9D8B030D-6E8A-4147-A177-3AD203B41FA5}">
                      <a16:colId xmlns:a16="http://schemas.microsoft.com/office/drawing/2014/main" val="2687929318"/>
                    </a:ext>
                  </a:extLst>
                </a:gridCol>
              </a:tblGrid>
              <a:tr h="1185189">
                <a:tc>
                  <a:txBody>
                    <a:bodyPr/>
                    <a:lstStyle/>
                    <a:p>
                      <a:pPr algn="ctr">
                        <a:lnSpc>
                          <a:spcPct val="107000"/>
                        </a:lnSpc>
                        <a:spcAft>
                          <a:spcPts val="800"/>
                        </a:spcAft>
                      </a:pPr>
                      <a:r>
                        <a:rPr lang="en-GB" sz="2400" kern="100" dirty="0">
                          <a:effectLst/>
                          <a:latin typeface="Aptos" panose="020B0004020202020204" pitchFamily="34" charset="0"/>
                        </a:rPr>
                        <a:t>Level</a:t>
                      </a:r>
                      <a:endParaRPr lang="en-GB" sz="2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F6EDE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740060"/>
                    </a:solidFill>
                  </a:tcPr>
                </a:tc>
                <a:tc>
                  <a:txBody>
                    <a:bodyPr/>
                    <a:lstStyle/>
                    <a:p>
                      <a:pPr algn="ctr">
                        <a:lnSpc>
                          <a:spcPct val="107000"/>
                        </a:lnSpc>
                        <a:spcAft>
                          <a:spcPts val="800"/>
                        </a:spcAft>
                      </a:pPr>
                      <a:r>
                        <a:rPr lang="en-GB" sz="2400" kern="100" dirty="0">
                          <a:effectLst/>
                          <a:latin typeface="Aptos" panose="020B0004020202020204" pitchFamily="34" charset="0"/>
                        </a:rPr>
                        <a:t>Description</a:t>
                      </a:r>
                      <a:endParaRPr lang="en-GB" sz="2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F6EDE0"/>
                      </a:solidFill>
                      <a:prstDash val="solid"/>
                      <a:round/>
                      <a:headEnd type="none" w="med" len="med"/>
                      <a:tailEnd type="none" w="med" len="med"/>
                    </a:lnL>
                    <a:lnR w="28575" cap="flat" cmpd="sng" algn="ctr">
                      <a:solidFill>
                        <a:srgbClr val="F6EDE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740060"/>
                    </a:solidFill>
                  </a:tcPr>
                </a:tc>
                <a:tc>
                  <a:txBody>
                    <a:bodyPr/>
                    <a:lstStyle/>
                    <a:p>
                      <a:pPr algn="ctr">
                        <a:lnSpc>
                          <a:spcPct val="107000"/>
                        </a:lnSpc>
                        <a:spcAft>
                          <a:spcPts val="800"/>
                        </a:spcAft>
                      </a:pPr>
                      <a:r>
                        <a:rPr lang="en-GB" sz="2400" kern="100" dirty="0">
                          <a:effectLst/>
                          <a:latin typeface="Aptos" panose="020B0004020202020204" pitchFamily="34" charset="0"/>
                        </a:rPr>
                        <a:t>Rate –</a:t>
                      </a:r>
                    </a:p>
                    <a:p>
                      <a:pPr algn="ctr">
                        <a:lnSpc>
                          <a:spcPct val="107000"/>
                        </a:lnSpc>
                        <a:spcAft>
                          <a:spcPts val="800"/>
                        </a:spcAft>
                      </a:pPr>
                      <a:r>
                        <a:rPr lang="en-GB" sz="2400" kern="100" dirty="0">
                          <a:effectLst/>
                          <a:latin typeface="Aptos" panose="020B0004020202020204" pitchFamily="34" charset="0"/>
                        </a:rPr>
                        <a:t>90 Minute session per </a:t>
                      </a:r>
                      <a:r>
                        <a:rPr lang="en-GB" sz="2400" kern="100" dirty="0" err="1">
                          <a:effectLst/>
                          <a:latin typeface="Aptos" panose="020B0004020202020204" pitchFamily="34" charset="0"/>
                        </a:rPr>
                        <a:t>coachee</a:t>
                      </a:r>
                      <a:endParaRPr lang="en-GB" sz="2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F6EDE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740060"/>
                    </a:solidFill>
                  </a:tcPr>
                </a:tc>
                <a:extLst>
                  <a:ext uri="{0D108BD9-81ED-4DB2-BD59-A6C34878D82A}">
                    <a16:rowId xmlns:a16="http://schemas.microsoft.com/office/drawing/2014/main" val="2417902386"/>
                  </a:ext>
                </a:extLst>
              </a:tr>
              <a:tr h="485710">
                <a:tc>
                  <a:txBody>
                    <a:bodyPr/>
                    <a:lstStyle/>
                    <a:p>
                      <a:pPr algn="ctr">
                        <a:lnSpc>
                          <a:spcPct val="107000"/>
                        </a:lnSpc>
                        <a:spcAft>
                          <a:spcPts val="800"/>
                        </a:spcAft>
                      </a:pPr>
                      <a:r>
                        <a:rPr lang="en-GB" sz="2000" kern="100">
                          <a:solidFill>
                            <a:schemeClr val="tx1"/>
                          </a:solidFill>
                          <a:effectLst/>
                          <a:latin typeface="Aptos" panose="020B0004020202020204" pitchFamily="34" charset="0"/>
                        </a:rPr>
                        <a:t>Level 1</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dirty="0">
                          <a:solidFill>
                            <a:schemeClr val="tx1"/>
                          </a:solidFill>
                          <a:effectLst/>
                          <a:latin typeface="Aptos" panose="020B0004020202020204" pitchFamily="34" charset="0"/>
                        </a:rPr>
                        <a:t>CEOs and Managing Directors</a:t>
                      </a:r>
                      <a:endParaRPr lang="en-GB" sz="20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a:solidFill>
                            <a:schemeClr val="tx1"/>
                          </a:solidFill>
                          <a:effectLst/>
                          <a:latin typeface="Aptos" panose="020B0004020202020204" pitchFamily="34" charset="0"/>
                        </a:rPr>
                        <a:t>£800</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extLst>
                  <a:ext uri="{0D108BD9-81ED-4DB2-BD59-A6C34878D82A}">
                    <a16:rowId xmlns:a16="http://schemas.microsoft.com/office/drawing/2014/main" val="771151796"/>
                  </a:ext>
                </a:extLst>
              </a:tr>
              <a:tr h="989800">
                <a:tc>
                  <a:txBody>
                    <a:bodyPr/>
                    <a:lstStyle/>
                    <a:p>
                      <a:pPr algn="ctr">
                        <a:lnSpc>
                          <a:spcPct val="107000"/>
                        </a:lnSpc>
                        <a:spcAft>
                          <a:spcPts val="800"/>
                        </a:spcAft>
                      </a:pPr>
                      <a:r>
                        <a:rPr lang="en-GB" sz="2000" kern="100">
                          <a:solidFill>
                            <a:schemeClr val="tx1"/>
                          </a:solidFill>
                          <a:effectLst/>
                          <a:latin typeface="Aptos" panose="020B0004020202020204" pitchFamily="34" charset="0"/>
                        </a:rPr>
                        <a:t>Level 2</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dirty="0">
                          <a:solidFill>
                            <a:schemeClr val="tx1"/>
                          </a:solidFill>
                          <a:effectLst/>
                          <a:latin typeface="Aptos" panose="020B0004020202020204" pitchFamily="34" charset="0"/>
                        </a:rPr>
                        <a:t>C-Suite, Executives and Directors</a:t>
                      </a:r>
                      <a:endParaRPr lang="en-GB" sz="20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a:solidFill>
                            <a:schemeClr val="tx1"/>
                          </a:solidFill>
                          <a:effectLst/>
                          <a:latin typeface="Aptos" panose="020B0004020202020204" pitchFamily="34" charset="0"/>
                        </a:rPr>
                        <a:t>£650</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extLst>
                  <a:ext uri="{0D108BD9-81ED-4DB2-BD59-A6C34878D82A}">
                    <a16:rowId xmlns:a16="http://schemas.microsoft.com/office/drawing/2014/main" val="1411095532"/>
                  </a:ext>
                </a:extLst>
              </a:tr>
              <a:tr h="485710">
                <a:tc>
                  <a:txBody>
                    <a:bodyPr/>
                    <a:lstStyle/>
                    <a:p>
                      <a:pPr algn="ctr">
                        <a:lnSpc>
                          <a:spcPct val="107000"/>
                        </a:lnSpc>
                        <a:spcAft>
                          <a:spcPts val="800"/>
                        </a:spcAft>
                      </a:pPr>
                      <a:r>
                        <a:rPr lang="en-GB" sz="2000" kern="100">
                          <a:solidFill>
                            <a:schemeClr val="tx1"/>
                          </a:solidFill>
                          <a:effectLst/>
                          <a:latin typeface="Aptos" panose="020B0004020202020204" pitchFamily="34" charset="0"/>
                        </a:rPr>
                        <a:t>Level 3</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a:solidFill>
                            <a:schemeClr val="tx1"/>
                          </a:solidFill>
                          <a:effectLst/>
                          <a:latin typeface="Aptos" panose="020B0004020202020204" pitchFamily="34" charset="0"/>
                        </a:rPr>
                        <a:t>Senior and Management Team</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dirty="0">
                          <a:solidFill>
                            <a:schemeClr val="tx1"/>
                          </a:solidFill>
                          <a:effectLst/>
                          <a:latin typeface="Aptos" panose="020B0004020202020204" pitchFamily="34" charset="0"/>
                        </a:rPr>
                        <a:t>£520</a:t>
                      </a:r>
                      <a:endParaRPr lang="en-GB" sz="20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extLst>
                  <a:ext uri="{0D108BD9-81ED-4DB2-BD59-A6C34878D82A}">
                    <a16:rowId xmlns:a16="http://schemas.microsoft.com/office/drawing/2014/main" val="1706650448"/>
                  </a:ext>
                </a:extLst>
              </a:tr>
              <a:tr h="485710">
                <a:tc>
                  <a:txBody>
                    <a:bodyPr/>
                    <a:lstStyle/>
                    <a:p>
                      <a:pPr algn="ctr">
                        <a:lnSpc>
                          <a:spcPct val="107000"/>
                        </a:lnSpc>
                        <a:spcAft>
                          <a:spcPts val="800"/>
                        </a:spcAft>
                      </a:pPr>
                      <a:r>
                        <a:rPr lang="en-GB" sz="2000" kern="100">
                          <a:solidFill>
                            <a:schemeClr val="tx1"/>
                          </a:solidFill>
                          <a:effectLst/>
                          <a:latin typeface="Aptos" panose="020B0004020202020204" pitchFamily="34" charset="0"/>
                        </a:rPr>
                        <a:t>Level 4</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a:solidFill>
                            <a:schemeClr val="tx1"/>
                          </a:solidFill>
                          <a:effectLst/>
                          <a:latin typeface="Aptos" panose="020B0004020202020204" pitchFamily="34" charset="0"/>
                        </a:rPr>
                        <a:t>All other employees</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dirty="0">
                          <a:solidFill>
                            <a:schemeClr val="tx1"/>
                          </a:solidFill>
                          <a:effectLst/>
                          <a:latin typeface="Aptos" panose="020B0004020202020204" pitchFamily="34" charset="0"/>
                        </a:rPr>
                        <a:t>£460</a:t>
                      </a:r>
                      <a:endParaRPr lang="en-GB" sz="20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extLst>
                  <a:ext uri="{0D108BD9-81ED-4DB2-BD59-A6C34878D82A}">
                    <a16:rowId xmlns:a16="http://schemas.microsoft.com/office/drawing/2014/main" val="3791382182"/>
                  </a:ext>
                </a:extLst>
              </a:tr>
              <a:tr h="1493888">
                <a:tc>
                  <a:txBody>
                    <a:bodyPr/>
                    <a:lstStyle/>
                    <a:p>
                      <a:pPr algn="ctr">
                        <a:lnSpc>
                          <a:spcPct val="107000"/>
                        </a:lnSpc>
                        <a:spcAft>
                          <a:spcPts val="800"/>
                        </a:spcAft>
                      </a:pPr>
                      <a:r>
                        <a:rPr lang="en-GB" sz="2000" kern="100">
                          <a:solidFill>
                            <a:schemeClr val="tx1"/>
                          </a:solidFill>
                          <a:effectLst/>
                          <a:latin typeface="Aptos" panose="020B0004020202020204" pitchFamily="34" charset="0"/>
                        </a:rPr>
                        <a:t>Group Coaching</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a:solidFill>
                            <a:schemeClr val="tx1"/>
                          </a:solidFill>
                          <a:effectLst/>
                          <a:latin typeface="Aptos" panose="020B0004020202020204" pitchFamily="34" charset="0"/>
                        </a:rPr>
                        <a:t>90 Minute Group Session - 2/3 coachees with the same development requirement</a:t>
                      </a:r>
                      <a:endParaRPr lang="en-GB" sz="20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tc>
                  <a:txBody>
                    <a:bodyPr/>
                    <a:lstStyle/>
                    <a:p>
                      <a:pPr algn="ctr">
                        <a:lnSpc>
                          <a:spcPct val="107000"/>
                        </a:lnSpc>
                        <a:spcAft>
                          <a:spcPts val="800"/>
                        </a:spcAft>
                      </a:pPr>
                      <a:r>
                        <a:rPr lang="en-GB" sz="2000" kern="100" dirty="0">
                          <a:solidFill>
                            <a:schemeClr val="tx1"/>
                          </a:solidFill>
                          <a:effectLst/>
                          <a:latin typeface="Aptos" panose="020B0004020202020204" pitchFamily="34" charset="0"/>
                        </a:rPr>
                        <a:t>£600</a:t>
                      </a:r>
                      <a:endParaRPr lang="en-GB" sz="20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F6EDE0"/>
                    </a:solidFill>
                  </a:tcPr>
                </a:tc>
                <a:extLst>
                  <a:ext uri="{0D108BD9-81ED-4DB2-BD59-A6C34878D82A}">
                    <a16:rowId xmlns:a16="http://schemas.microsoft.com/office/drawing/2014/main" val="2374401083"/>
                  </a:ext>
                </a:extLst>
              </a:tr>
            </a:tbl>
          </a:graphicData>
        </a:graphic>
      </p:graphicFrame>
      <p:sp>
        <p:nvSpPr>
          <p:cNvPr id="4" name="TextBox 3">
            <a:extLst>
              <a:ext uri="{FF2B5EF4-FFF2-40B4-BE49-F238E27FC236}">
                <a16:creationId xmlns:a16="http://schemas.microsoft.com/office/drawing/2014/main" id="{0CA3842D-55CE-4358-43FF-EA67CC100BF0}"/>
              </a:ext>
            </a:extLst>
          </p:cNvPr>
          <p:cNvSpPr txBox="1"/>
          <p:nvPr/>
        </p:nvSpPr>
        <p:spPr>
          <a:xfrm>
            <a:off x="321844" y="9902143"/>
            <a:ext cx="4694656" cy="707886"/>
          </a:xfrm>
          <a:prstGeom prst="rect">
            <a:avLst/>
          </a:prstGeom>
          <a:noFill/>
        </p:spPr>
        <p:txBody>
          <a:bodyPr wrap="square" rtlCol="0">
            <a:spAutoFit/>
          </a:bodyPr>
          <a:lstStyle/>
          <a:p>
            <a:r>
              <a:rPr lang="en-GB" sz="2000" dirty="0">
                <a:latin typeface="Aptos" panose="020B0004020202020204" pitchFamily="34" charset="0"/>
              </a:rPr>
              <a:t>We also offer several psychometric tools to complement our coaching offerings.</a:t>
            </a:r>
          </a:p>
        </p:txBody>
      </p:sp>
      <p:graphicFrame>
        <p:nvGraphicFramePr>
          <p:cNvPr id="6" name="Table 5">
            <a:extLst>
              <a:ext uri="{FF2B5EF4-FFF2-40B4-BE49-F238E27FC236}">
                <a16:creationId xmlns:a16="http://schemas.microsoft.com/office/drawing/2014/main" id="{EEAA4334-C8FB-E030-BEB7-5792DF6FE198}"/>
              </a:ext>
            </a:extLst>
          </p:cNvPr>
          <p:cNvGraphicFramePr>
            <a:graphicFrameLocks noGrp="1"/>
          </p:cNvGraphicFramePr>
          <p:nvPr>
            <p:extLst>
              <p:ext uri="{D42A27DB-BD31-4B8C-83A1-F6EECF244321}">
                <p14:modId xmlns:p14="http://schemas.microsoft.com/office/powerpoint/2010/main" val="593213208"/>
              </p:ext>
            </p:extLst>
          </p:nvPr>
        </p:nvGraphicFramePr>
        <p:xfrm>
          <a:off x="5245766" y="8633966"/>
          <a:ext cx="4033589" cy="3244241"/>
        </p:xfrm>
        <a:graphic>
          <a:graphicData uri="http://schemas.openxmlformats.org/drawingml/2006/table">
            <a:tbl>
              <a:tblPr firstRow="1" firstCol="1" bandRow="1">
                <a:tableStyleId>{5C22544A-7EE6-4342-B048-85BDC9FD1C3A}</a:tableStyleId>
              </a:tblPr>
              <a:tblGrid>
                <a:gridCol w="2120901">
                  <a:extLst>
                    <a:ext uri="{9D8B030D-6E8A-4147-A177-3AD203B41FA5}">
                      <a16:colId xmlns:a16="http://schemas.microsoft.com/office/drawing/2014/main" val="3897875602"/>
                    </a:ext>
                  </a:extLst>
                </a:gridCol>
                <a:gridCol w="1912688">
                  <a:extLst>
                    <a:ext uri="{9D8B030D-6E8A-4147-A177-3AD203B41FA5}">
                      <a16:colId xmlns:a16="http://schemas.microsoft.com/office/drawing/2014/main" val="2325428739"/>
                    </a:ext>
                  </a:extLst>
                </a:gridCol>
              </a:tblGrid>
              <a:tr h="381040">
                <a:tc gridSpan="2">
                  <a:txBody>
                    <a:bodyPr/>
                    <a:lstStyle/>
                    <a:p>
                      <a:pPr algn="ctr">
                        <a:lnSpc>
                          <a:spcPct val="107000"/>
                        </a:lnSpc>
                        <a:spcAft>
                          <a:spcPts val="800"/>
                        </a:spcAft>
                      </a:pPr>
                      <a:r>
                        <a:rPr lang="en-GB" sz="1800" kern="100" dirty="0">
                          <a:effectLst/>
                          <a:latin typeface="Aptos" panose="020B0004020202020204" pitchFamily="34" charset="0"/>
                        </a:rPr>
                        <a:t>Optional Psychometric Tools Per </a:t>
                      </a:r>
                      <a:r>
                        <a:rPr lang="en-GB" sz="1800" kern="100" dirty="0" err="1">
                          <a:effectLst/>
                          <a:latin typeface="Aptos" panose="020B0004020202020204" pitchFamily="34" charset="0"/>
                        </a:rPr>
                        <a:t>Coachee</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solidFill>
                      <a:srgbClr val="740060"/>
                    </a:solidFill>
                  </a:tcPr>
                </a:tc>
                <a:tc hMerge="1">
                  <a:txBody>
                    <a:bodyPr/>
                    <a:lstStyle/>
                    <a:p>
                      <a:endParaRPr lang="en-GB"/>
                    </a:p>
                  </a:txBody>
                  <a:tcPr/>
                </a:tc>
                <a:extLst>
                  <a:ext uri="{0D108BD9-81ED-4DB2-BD59-A6C34878D82A}">
                    <a16:rowId xmlns:a16="http://schemas.microsoft.com/office/drawing/2014/main" val="3706328942"/>
                  </a:ext>
                </a:extLst>
              </a:tr>
              <a:tr h="381040">
                <a:tc>
                  <a:txBody>
                    <a:bodyPr/>
                    <a:lstStyle/>
                    <a:p>
                      <a:pPr algn="ctr">
                        <a:lnSpc>
                          <a:spcPct val="107000"/>
                        </a:lnSpc>
                        <a:spcAft>
                          <a:spcPts val="800"/>
                        </a:spcAft>
                      </a:pPr>
                      <a:r>
                        <a:rPr lang="en-GB" sz="1800" b="0" kern="100" dirty="0" err="1">
                          <a:solidFill>
                            <a:schemeClr val="tx1"/>
                          </a:solidFill>
                          <a:effectLst/>
                          <a:latin typeface="Aptos" panose="020B0004020202020204" pitchFamily="34" charset="0"/>
                        </a:rPr>
                        <a:t>MBTi</a:t>
                      </a:r>
                      <a:endParaRPr lang="en-GB" sz="18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chemeClr val="tx1"/>
                          </a:solidFill>
                          <a:effectLst/>
                          <a:latin typeface="Aptos" panose="020B0004020202020204" pitchFamily="34" charset="0"/>
                        </a:rPr>
                        <a:t>£60</a:t>
                      </a:r>
                      <a:endParaRPr lang="en-GB" sz="1800" b="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extLst>
                  <a:ext uri="{0D108BD9-81ED-4DB2-BD59-A6C34878D82A}">
                    <a16:rowId xmlns:a16="http://schemas.microsoft.com/office/drawing/2014/main" val="2782435861"/>
                  </a:ext>
                </a:extLst>
              </a:tr>
              <a:tr h="381040">
                <a:tc>
                  <a:txBody>
                    <a:bodyPr/>
                    <a:lstStyle/>
                    <a:p>
                      <a:pPr algn="ctr">
                        <a:lnSpc>
                          <a:spcPct val="107000"/>
                        </a:lnSpc>
                        <a:spcAft>
                          <a:spcPts val="800"/>
                        </a:spcAft>
                      </a:pPr>
                      <a:r>
                        <a:rPr lang="en-GB" sz="1800" b="0" kern="100" dirty="0">
                          <a:solidFill>
                            <a:schemeClr val="tx1"/>
                          </a:solidFill>
                          <a:effectLst/>
                          <a:latin typeface="Aptos" panose="020B0004020202020204" pitchFamily="34" charset="0"/>
                        </a:rPr>
                        <a:t>Insights</a:t>
                      </a:r>
                      <a:endParaRPr lang="en-GB" sz="18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chemeClr val="tx1"/>
                          </a:solidFill>
                          <a:effectLst/>
                          <a:latin typeface="Aptos" panose="020B0004020202020204" pitchFamily="34" charset="0"/>
                        </a:rPr>
                        <a:t>£110</a:t>
                      </a:r>
                      <a:endParaRPr lang="en-GB" sz="1800" b="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extLst>
                  <a:ext uri="{0D108BD9-81ED-4DB2-BD59-A6C34878D82A}">
                    <a16:rowId xmlns:a16="http://schemas.microsoft.com/office/drawing/2014/main" val="2043446326"/>
                  </a:ext>
                </a:extLst>
              </a:tr>
              <a:tr h="381040">
                <a:tc>
                  <a:txBody>
                    <a:bodyPr/>
                    <a:lstStyle/>
                    <a:p>
                      <a:pPr algn="ctr">
                        <a:lnSpc>
                          <a:spcPct val="107000"/>
                        </a:lnSpc>
                        <a:spcAft>
                          <a:spcPts val="800"/>
                        </a:spcAft>
                      </a:pPr>
                      <a:r>
                        <a:rPr lang="en-GB" sz="1800" b="0" kern="100" dirty="0">
                          <a:solidFill>
                            <a:schemeClr val="tx1"/>
                          </a:solidFill>
                          <a:effectLst/>
                          <a:latin typeface="Aptos" panose="020B0004020202020204" pitchFamily="34" charset="0"/>
                        </a:rPr>
                        <a:t>Lumina Spark </a:t>
                      </a:r>
                      <a:endParaRPr lang="en-GB" sz="18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chemeClr val="tx1"/>
                          </a:solidFill>
                          <a:effectLst/>
                          <a:latin typeface="Aptos" panose="020B0004020202020204" pitchFamily="34" charset="0"/>
                        </a:rPr>
                        <a:t>£150</a:t>
                      </a:r>
                      <a:endParaRPr lang="en-GB" sz="1800" b="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extLst>
                  <a:ext uri="{0D108BD9-81ED-4DB2-BD59-A6C34878D82A}">
                    <a16:rowId xmlns:a16="http://schemas.microsoft.com/office/drawing/2014/main" val="1807335677"/>
                  </a:ext>
                </a:extLst>
              </a:tr>
              <a:tr h="381040">
                <a:tc>
                  <a:txBody>
                    <a:bodyPr/>
                    <a:lstStyle/>
                    <a:p>
                      <a:pPr algn="ctr">
                        <a:lnSpc>
                          <a:spcPct val="107000"/>
                        </a:lnSpc>
                        <a:spcAft>
                          <a:spcPts val="800"/>
                        </a:spcAft>
                      </a:pPr>
                      <a:r>
                        <a:rPr lang="en-GB" sz="1800" b="0" kern="100" dirty="0">
                          <a:solidFill>
                            <a:schemeClr val="tx1"/>
                          </a:solidFill>
                          <a:effectLst/>
                          <a:latin typeface="Aptos" panose="020B0004020202020204" pitchFamily="34" charset="0"/>
                        </a:rPr>
                        <a:t>SDI</a:t>
                      </a:r>
                      <a:endParaRPr lang="en-GB" sz="18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tc>
                  <a:txBody>
                    <a:bodyPr/>
                    <a:lstStyle/>
                    <a:p>
                      <a:pPr algn="ctr">
                        <a:lnSpc>
                          <a:spcPct val="107000"/>
                        </a:lnSpc>
                        <a:spcAft>
                          <a:spcPts val="800"/>
                        </a:spcAft>
                      </a:pPr>
                      <a:r>
                        <a:rPr lang="en-GB" sz="1800" b="0" kern="100" dirty="0">
                          <a:solidFill>
                            <a:schemeClr val="tx1"/>
                          </a:solidFill>
                          <a:effectLst/>
                          <a:latin typeface="Aptos" panose="020B0004020202020204" pitchFamily="34" charset="0"/>
                        </a:rPr>
                        <a:t>£115</a:t>
                      </a:r>
                      <a:endParaRPr lang="en-GB" sz="18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extLst>
                  <a:ext uri="{0D108BD9-81ED-4DB2-BD59-A6C34878D82A}">
                    <a16:rowId xmlns:a16="http://schemas.microsoft.com/office/drawing/2014/main" val="2590538423"/>
                  </a:ext>
                </a:extLst>
              </a:tr>
              <a:tr h="381040">
                <a:tc>
                  <a:txBody>
                    <a:bodyPr/>
                    <a:lstStyle/>
                    <a:p>
                      <a:pPr algn="ctr">
                        <a:lnSpc>
                          <a:spcPct val="107000"/>
                        </a:lnSpc>
                        <a:spcAft>
                          <a:spcPts val="800"/>
                        </a:spcAft>
                      </a:pPr>
                      <a:r>
                        <a:rPr lang="en-GB" sz="1800" b="0" kern="100">
                          <a:solidFill>
                            <a:schemeClr val="tx1"/>
                          </a:solidFill>
                          <a:effectLst/>
                          <a:latin typeface="Aptos" panose="020B0004020202020204" pitchFamily="34" charset="0"/>
                        </a:rPr>
                        <a:t>Motivational Maps</a:t>
                      </a:r>
                      <a:endParaRPr lang="en-GB" sz="1800" b="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tc>
                  <a:txBody>
                    <a:bodyPr/>
                    <a:lstStyle/>
                    <a:p>
                      <a:pPr algn="ctr">
                        <a:lnSpc>
                          <a:spcPct val="107000"/>
                        </a:lnSpc>
                        <a:spcAft>
                          <a:spcPts val="800"/>
                        </a:spcAft>
                      </a:pPr>
                      <a:r>
                        <a:rPr lang="en-GB" sz="1800" b="0" kern="100" dirty="0">
                          <a:solidFill>
                            <a:schemeClr val="tx1"/>
                          </a:solidFill>
                          <a:effectLst/>
                          <a:latin typeface="Aptos" panose="020B0004020202020204" pitchFamily="34" charset="0"/>
                        </a:rPr>
                        <a:t>£50</a:t>
                      </a:r>
                      <a:endParaRPr lang="en-GB" sz="18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extLst>
                  <a:ext uri="{0D108BD9-81ED-4DB2-BD59-A6C34878D82A}">
                    <a16:rowId xmlns:a16="http://schemas.microsoft.com/office/drawing/2014/main" val="1084522303"/>
                  </a:ext>
                </a:extLst>
              </a:tr>
              <a:tr h="381040">
                <a:tc>
                  <a:txBody>
                    <a:bodyPr/>
                    <a:lstStyle/>
                    <a:p>
                      <a:pPr algn="ctr">
                        <a:lnSpc>
                          <a:spcPct val="107000"/>
                        </a:lnSpc>
                        <a:spcAft>
                          <a:spcPts val="800"/>
                        </a:spcAft>
                      </a:pPr>
                      <a:r>
                        <a:rPr lang="en-GB" sz="1800" b="0" kern="100">
                          <a:solidFill>
                            <a:schemeClr val="tx1"/>
                          </a:solidFill>
                          <a:effectLst/>
                          <a:latin typeface="Aptos" panose="020B0004020202020204" pitchFamily="34" charset="0"/>
                        </a:rPr>
                        <a:t>DISC</a:t>
                      </a:r>
                      <a:endParaRPr lang="en-GB" sz="1800" b="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tc>
                  <a:txBody>
                    <a:bodyPr/>
                    <a:lstStyle/>
                    <a:p>
                      <a:pPr algn="ctr">
                        <a:lnSpc>
                          <a:spcPct val="107000"/>
                        </a:lnSpc>
                        <a:spcAft>
                          <a:spcPts val="800"/>
                        </a:spcAft>
                      </a:pPr>
                      <a:r>
                        <a:rPr lang="en-GB" sz="1800" b="0" kern="100" dirty="0">
                          <a:solidFill>
                            <a:schemeClr val="tx1"/>
                          </a:solidFill>
                          <a:effectLst/>
                          <a:latin typeface="Aptos" panose="020B0004020202020204" pitchFamily="34" charset="0"/>
                        </a:rPr>
                        <a:t>£109</a:t>
                      </a:r>
                      <a:endParaRPr lang="en-GB" sz="18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extLst>
                  <a:ext uri="{0D108BD9-81ED-4DB2-BD59-A6C34878D82A}">
                    <a16:rowId xmlns:a16="http://schemas.microsoft.com/office/drawing/2014/main" val="2339001373"/>
                  </a:ext>
                </a:extLst>
              </a:tr>
              <a:tr h="381040">
                <a:tc>
                  <a:txBody>
                    <a:bodyPr/>
                    <a:lstStyle/>
                    <a:p>
                      <a:pPr algn="ctr">
                        <a:lnSpc>
                          <a:spcPct val="107000"/>
                        </a:lnSpc>
                        <a:spcAft>
                          <a:spcPts val="800"/>
                        </a:spcAft>
                      </a:pPr>
                      <a:r>
                        <a:rPr lang="en-GB" sz="1800" b="0" kern="100">
                          <a:solidFill>
                            <a:schemeClr val="tx1"/>
                          </a:solidFill>
                          <a:effectLst/>
                          <a:latin typeface="Aptos" panose="020B0004020202020204" pitchFamily="34" charset="0"/>
                        </a:rPr>
                        <a:t>360</a:t>
                      </a:r>
                      <a:endParaRPr lang="en-GB" sz="1800" b="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tc>
                  <a:txBody>
                    <a:bodyPr/>
                    <a:lstStyle/>
                    <a:p>
                      <a:pPr algn="ctr">
                        <a:lnSpc>
                          <a:spcPct val="107000"/>
                        </a:lnSpc>
                        <a:spcAft>
                          <a:spcPts val="800"/>
                        </a:spcAft>
                      </a:pPr>
                      <a:r>
                        <a:rPr lang="en-GB" sz="1800" b="0" kern="100" dirty="0">
                          <a:solidFill>
                            <a:schemeClr val="tx1"/>
                          </a:solidFill>
                          <a:effectLst/>
                          <a:latin typeface="Aptos" panose="020B0004020202020204" pitchFamily="34" charset="0"/>
                        </a:rPr>
                        <a:t>£175</a:t>
                      </a:r>
                      <a:endParaRPr lang="en-GB" sz="18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rgbClr val="740060"/>
                      </a:solidFill>
                      <a:prstDash val="solid"/>
                      <a:round/>
                      <a:headEnd type="none" w="med" len="med"/>
                      <a:tailEnd type="none" w="med" len="med"/>
                    </a:lnL>
                    <a:lnR w="28575" cap="flat" cmpd="sng" algn="ctr">
                      <a:solidFill>
                        <a:srgbClr val="740060"/>
                      </a:solidFill>
                      <a:prstDash val="solid"/>
                      <a:round/>
                      <a:headEnd type="none" w="med" len="med"/>
                      <a:tailEnd type="none" w="med" len="med"/>
                    </a:lnR>
                    <a:lnT w="28575" cap="flat" cmpd="sng" algn="ctr">
                      <a:solidFill>
                        <a:srgbClr val="740060"/>
                      </a:solidFill>
                      <a:prstDash val="solid"/>
                      <a:round/>
                      <a:headEnd type="none" w="med" len="med"/>
                      <a:tailEnd type="none" w="med" len="med"/>
                    </a:lnT>
                    <a:lnB w="28575" cap="flat" cmpd="sng" algn="ctr">
                      <a:solidFill>
                        <a:srgbClr val="740060"/>
                      </a:solidFill>
                      <a:prstDash val="solid"/>
                      <a:round/>
                      <a:headEnd type="none" w="med" len="med"/>
                      <a:tailEnd type="none" w="med" len="med"/>
                    </a:lnB>
                    <a:noFill/>
                  </a:tcPr>
                </a:tc>
                <a:extLst>
                  <a:ext uri="{0D108BD9-81ED-4DB2-BD59-A6C34878D82A}">
                    <a16:rowId xmlns:a16="http://schemas.microsoft.com/office/drawing/2014/main" val="1119992038"/>
                  </a:ext>
                </a:extLst>
              </a:tr>
            </a:tbl>
          </a:graphicData>
        </a:graphic>
      </p:graphicFrame>
    </p:spTree>
    <p:extLst>
      <p:ext uri="{BB962C8B-B14F-4D97-AF65-F5344CB8AC3E}">
        <p14:creationId xmlns:p14="http://schemas.microsoft.com/office/powerpoint/2010/main" val="2113411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1"/>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3785652"/>
          </a:xfrm>
          <a:prstGeom prst="rect">
            <a:avLst/>
          </a:prstGeom>
          <a:noFill/>
        </p:spPr>
        <p:txBody>
          <a:bodyPr wrap="square" numCol="2"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Executive and Leadership Development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Personal Development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Interview Skills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Customer Orientation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Mentoring and Coaching </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a:p>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Arial" panose="020B0604020202020204" pitchFamily="34" charset="0"/>
              </a:rPr>
              <a:t>Change Management</a:t>
            </a:r>
          </a:p>
          <a:p>
            <a:pPr marL="285750" indent="-285750">
              <a:buFont typeface="Arial" panose="020B0604020202020204" pitchFamily="34" charset="0"/>
              <a:buChar char="•"/>
            </a:pPr>
            <a:r>
              <a:rPr lang="en-GB" sz="1600" dirty="0">
                <a:solidFill>
                  <a:schemeClr val="bg1"/>
                </a:solidFill>
                <a:latin typeface="Aptos" panose="020B0004020202020204" pitchFamily="34" charset="0"/>
                <a:ea typeface="Calibri" panose="020F0502020204030204" pitchFamily="34" charset="0"/>
                <a:cs typeface="Arial" panose="020B0604020202020204" pitchFamily="34" charset="0"/>
              </a:rPr>
              <a:t>Sales Management</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Arial" panose="020B0604020202020204" pitchFamily="34" charset="0"/>
              </a:rPr>
              <a:t>C</a:t>
            </a:r>
            <a:r>
              <a:rPr lang="en-GB" sz="1600" dirty="0">
                <a:solidFill>
                  <a:schemeClr val="bg1"/>
                </a:solidFill>
                <a:latin typeface="Aptos" panose="020B0004020202020204" pitchFamily="34" charset="0"/>
                <a:ea typeface="Calibri" panose="020F0502020204030204" pitchFamily="34" charset="0"/>
                <a:cs typeface="Arial" panose="020B0604020202020204" pitchFamily="34" charset="0"/>
              </a:rPr>
              <a:t>ulture Change </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Arial" panose="020B0604020202020204" pitchFamily="34" charset="0"/>
              </a:rPr>
              <a:t>Creative Problem S</a:t>
            </a:r>
            <a:r>
              <a:rPr lang="en-GB" sz="1600" dirty="0">
                <a:solidFill>
                  <a:schemeClr val="bg1"/>
                </a:solidFill>
                <a:latin typeface="Aptos" panose="020B0004020202020204" pitchFamily="34" charset="0"/>
                <a:ea typeface="Calibri" panose="020F0502020204030204" pitchFamily="34" charset="0"/>
                <a:cs typeface="Arial" panose="020B0604020202020204" pitchFamily="34" charset="0"/>
              </a:rPr>
              <a:t>olving</a:t>
            </a:r>
          </a:p>
          <a:p>
            <a:pPr marL="285750" indent="-285750">
              <a:buFont typeface="Arial" panose="020B0604020202020204" pitchFamily="34" charset="0"/>
              <a:buChar char="•"/>
            </a:pPr>
            <a:r>
              <a:rPr lang="en-GB" sz="1600" dirty="0">
                <a:solidFill>
                  <a:schemeClr val="bg1"/>
                </a:solidFill>
                <a:effectLst/>
                <a:latin typeface="Aptos" panose="020B0004020202020204" pitchFamily="34" charset="0"/>
                <a:ea typeface="Calibri" panose="020F0502020204030204" pitchFamily="34" charset="0"/>
                <a:cs typeface="Arial" panose="020B0604020202020204" pitchFamily="34" charset="0"/>
              </a:rPr>
              <a:t>Appraisal and Feedback Skills</a:t>
            </a:r>
          </a:p>
          <a:p>
            <a:pPr marL="285750" indent="-285750">
              <a:buFont typeface="Arial" panose="020B0604020202020204" pitchFamily="34" charset="0"/>
              <a:buChar char="•"/>
            </a:pPr>
            <a:r>
              <a:rPr lang="en-GB" sz="1600" dirty="0">
                <a:solidFill>
                  <a:schemeClr val="bg1"/>
                </a:solidFill>
                <a:latin typeface="Aptos" panose="020B0004020202020204" pitchFamily="34" charset="0"/>
                <a:ea typeface="Calibri" panose="020F0502020204030204" pitchFamily="34" charset="0"/>
                <a:cs typeface="Arial" panose="020B0604020202020204" pitchFamily="34" charset="0"/>
              </a:rPr>
              <a:t>Performance Under Pressure </a:t>
            </a:r>
            <a:endParaRPr lang="en-GB" sz="1600" dirty="0">
              <a:solidFill>
                <a:schemeClr val="bg1"/>
              </a:solidFill>
              <a:effectLst/>
              <a:latin typeface="Aptos" panose="020B00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446550"/>
          </a:xfrm>
          <a:prstGeom prst="rect">
            <a:avLst/>
          </a:prstGeom>
          <a:noFill/>
        </p:spPr>
        <p:txBody>
          <a:bodyPr wrap="square" rtlCol="0">
            <a:spAutoFit/>
          </a:bodyPr>
          <a:lstStyle/>
          <a:p>
            <a:r>
              <a:rPr lang="en-GB" sz="4000" b="1" dirty="0">
                <a:solidFill>
                  <a:schemeClr val="bg1"/>
                </a:solidFill>
                <a:latin typeface="Aptos" panose="020B0004020202020204" pitchFamily="34" charset="0"/>
              </a:rPr>
              <a:t>ANDREW JONES</a:t>
            </a:r>
          </a:p>
          <a:p>
            <a:r>
              <a:rPr lang="en-GB" sz="2400" dirty="0">
                <a:solidFill>
                  <a:schemeClr val="bg1"/>
                </a:solidFill>
                <a:latin typeface="Aptos" panose="020B0004020202020204" pitchFamily="34" charset="0"/>
              </a:rPr>
              <a:t>Business Psychologist, Coach &amp; Facilitator</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5" y="6135976"/>
            <a:ext cx="3713355" cy="4774064"/>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342900" lvl="0" indent="-342900" rtl="0">
              <a:lnSpc>
                <a:spcPct val="107000"/>
              </a:lnSpc>
              <a:buFont typeface="Symbol" panose="05050102010706020507" pitchFamily="18" charset="2"/>
              <a:buChar char=""/>
              <a:tabLst>
                <a:tab pos="457200" algn="l"/>
                <a:tab pos="914400" algn="l"/>
                <a:tab pos="1371600" algn="l"/>
                <a:tab pos="1828800" algn="l"/>
                <a:tab pos="2286000" algn="l"/>
                <a:tab pos="2743200" algn="l"/>
                <a:tab pos="3200400" algn="l"/>
                <a:tab pos="3657600" algn="l"/>
              </a:tabLst>
            </a:pPr>
            <a:r>
              <a:rPr lang="en-US" b="0" dirty="0">
                <a:effectLst/>
                <a:ea typeface="Times New Roman" panose="02020603050405020304" pitchFamily="18" charset="0"/>
                <a:cs typeface="Calibri" panose="020F0502020204030204" pitchFamily="34" charset="0"/>
              </a:rPr>
              <a:t>Business Psychologist (Association for Business Psychology - Principle Practitioner)</a:t>
            </a:r>
            <a:endParaRPr lang="en-GB" b="0" dirty="0">
              <a:effectLs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tabLst>
                <a:tab pos="457200" algn="l"/>
                <a:tab pos="914400" algn="l"/>
                <a:tab pos="1371600" algn="l"/>
                <a:tab pos="1828800" algn="l"/>
                <a:tab pos="2286000" algn="l"/>
                <a:tab pos="2743200" algn="l"/>
                <a:tab pos="3200400" algn="l"/>
                <a:tab pos="3657600" algn="l"/>
              </a:tabLst>
            </a:pPr>
            <a:r>
              <a:rPr lang="en-US" b="0" dirty="0">
                <a:effectLst/>
                <a:ea typeface="Times New Roman" panose="02020603050405020304" pitchFamily="18" charset="0"/>
                <a:cs typeface="Calibri" panose="020F0502020204030204" pitchFamily="34" charset="0"/>
              </a:rPr>
              <a:t>MSc in Change Agent Skills and Strategies Encompasses a wide range of skills</a:t>
            </a:r>
            <a:endParaRPr lang="en-GB" b="0" dirty="0">
              <a:effectLs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tabLst>
                <a:tab pos="457200" algn="l"/>
                <a:tab pos="914400" algn="l"/>
                <a:tab pos="1371600" algn="l"/>
                <a:tab pos="1828800" algn="l"/>
                <a:tab pos="2286000" algn="l"/>
                <a:tab pos="2743200" algn="l"/>
                <a:tab pos="3200400" algn="l"/>
                <a:tab pos="3657600" algn="l"/>
              </a:tabLst>
            </a:pPr>
            <a:r>
              <a:rPr lang="en-US" b="0" dirty="0">
                <a:effectLst/>
                <a:ea typeface="Times New Roman" panose="02020603050405020304" pitchFamily="18" charset="0"/>
                <a:cs typeface="Calibri" panose="020F0502020204030204" pitchFamily="34" charset="0"/>
              </a:rPr>
              <a:t>ILM certified trainer and TPMA certified (Trainer Performance &amp; Monitoring Association)	</a:t>
            </a:r>
            <a:endParaRPr lang="en-GB" b="0" dirty="0">
              <a:effectLs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tabLst>
                <a:tab pos="457200" algn="l"/>
                <a:tab pos="914400" algn="l"/>
                <a:tab pos="1371600" algn="l"/>
                <a:tab pos="1828800" algn="l"/>
                <a:tab pos="2286000" algn="l"/>
                <a:tab pos="2743200" algn="l"/>
                <a:tab pos="3200400" algn="l"/>
                <a:tab pos="3657600" algn="l"/>
              </a:tabLst>
            </a:pPr>
            <a:r>
              <a:rPr lang="en-US" b="0" dirty="0">
                <a:effectLst/>
                <a:ea typeface="Times New Roman" panose="02020603050405020304" pitchFamily="18" charset="0"/>
                <a:cs typeface="Calibri" panose="020F0502020204030204" pitchFamily="34" charset="0"/>
              </a:rPr>
              <a:t>Member of International Association of Facilitators IAF</a:t>
            </a:r>
            <a:endParaRPr lang="en-GB" b="0" dirty="0">
              <a:effectLs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tabLst>
                <a:tab pos="457200" algn="l"/>
                <a:tab pos="914400" algn="l"/>
                <a:tab pos="1371600" algn="l"/>
                <a:tab pos="1828800" algn="l"/>
                <a:tab pos="2286000" algn="l"/>
                <a:tab pos="2743200" algn="l"/>
                <a:tab pos="3200400" algn="l"/>
                <a:tab pos="3657600" algn="l"/>
              </a:tabLst>
            </a:pPr>
            <a:r>
              <a:rPr lang="en-US" b="0" dirty="0">
                <a:effectLst/>
                <a:ea typeface="Times New Roman" panose="02020603050405020304" pitchFamily="18" charset="0"/>
                <a:cs typeface="Calibri" panose="020F0502020204030204" pitchFamily="34" charset="0"/>
              </a:rPr>
              <a:t>Qualified coach - EMCC and AfC member </a:t>
            </a:r>
          </a:p>
          <a:p>
            <a:pPr marL="342900" lvl="0" indent="-342900">
              <a:lnSpc>
                <a:spcPct val="107000"/>
              </a:lnSpc>
              <a:buFont typeface="Symbol" panose="05050102010706020507" pitchFamily="18" charset="2"/>
              <a:buChar char=""/>
              <a:tabLst>
                <a:tab pos="457200" algn="l"/>
                <a:tab pos="914400" algn="l"/>
                <a:tab pos="1371600" algn="l"/>
                <a:tab pos="1828800" algn="l"/>
                <a:tab pos="2286000" algn="l"/>
                <a:tab pos="2743200" algn="l"/>
                <a:tab pos="3200400" algn="l"/>
                <a:tab pos="3657600" algn="l"/>
              </a:tabLst>
            </a:pPr>
            <a:r>
              <a:rPr lang="en-US" b="0" dirty="0">
                <a:effectLst/>
                <a:ea typeface="Times New Roman" panose="02020603050405020304" pitchFamily="18" charset="0"/>
                <a:cs typeface="Calibri" panose="020F0502020204030204" pitchFamily="34" charset="0"/>
              </a:rPr>
              <a:t>Lumina Sparks Accredited</a:t>
            </a:r>
            <a:endParaRPr lang="en-GB" b="0" dirty="0">
              <a:effectLst/>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tabLst>
                <a:tab pos="457200" algn="l"/>
                <a:tab pos="914400" algn="l"/>
                <a:tab pos="1371600" algn="l"/>
                <a:tab pos="1828800" algn="l"/>
                <a:tab pos="2286000" algn="l"/>
                <a:tab pos="2743200" algn="l"/>
                <a:tab pos="3200400" algn="l"/>
                <a:tab pos="3657600" algn="l"/>
              </a:tabLst>
            </a:pPr>
            <a:r>
              <a:rPr lang="en-US" b="0" dirty="0">
                <a:effectLst/>
                <a:ea typeface="Times New Roman" panose="02020603050405020304" pitchFamily="18" charset="0"/>
                <a:cs typeface="Calibri" panose="020F0502020204030204" pitchFamily="34" charset="0"/>
              </a:rPr>
              <a:t>Insights Discovery Practitioner </a:t>
            </a:r>
            <a:endParaRPr lang="en-GB" b="0" dirty="0">
              <a:effectLst/>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49A5CFBB-B1BD-E8AD-66C6-790FBE0268FA}"/>
              </a:ext>
            </a:extLst>
          </p:cNvPr>
          <p:cNvSpPr txBox="1"/>
          <p:nvPr/>
        </p:nvSpPr>
        <p:spPr>
          <a:xfrm>
            <a:off x="384768" y="10976890"/>
            <a:ext cx="3712492" cy="1102738"/>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pPr lvl="0" algn="ctr" rtl="0">
              <a:lnSpc>
                <a:spcPct val="107000"/>
              </a:lnSpc>
              <a:tabLst>
                <a:tab pos="457200" algn="l"/>
                <a:tab pos="914400" algn="l"/>
                <a:tab pos="1371600" algn="l"/>
                <a:tab pos="1828800" algn="l"/>
                <a:tab pos="2286000" algn="l"/>
                <a:tab pos="2743200" algn="l"/>
                <a:tab pos="3200400" algn="l"/>
                <a:tab pos="3657600" algn="l"/>
              </a:tabLst>
            </a:pPr>
            <a:r>
              <a:rPr lang="en-GB" sz="1600" b="0" i="0" dirty="0">
                <a:solidFill>
                  <a:schemeClr val="bg1"/>
                </a:solidFill>
                <a:effectLst/>
                <a:latin typeface="Arial" panose="020B0604020202020204" pitchFamily="34" charset="0"/>
              </a:rPr>
              <a:t>•</a:t>
            </a:r>
            <a:r>
              <a:rPr lang="en-GB" sz="1600" b="0" i="0" dirty="0">
                <a:solidFill>
                  <a:srgbClr val="202122"/>
                </a:solidFill>
                <a:effectLst/>
                <a:latin typeface="Arial" panose="020B0604020202020204" pitchFamily="34" charset="0"/>
              </a:rPr>
              <a:t> </a:t>
            </a:r>
            <a:r>
              <a:rPr lang="en-GB" sz="1600" dirty="0">
                <a:solidFill>
                  <a:schemeClr val="bg1"/>
                </a:solidFill>
                <a:latin typeface="Aptos" panose="020B0004020202020204" pitchFamily="34" charset="0"/>
              </a:rPr>
              <a:t>Alenia </a:t>
            </a:r>
            <a:r>
              <a:rPr lang="en-GB" sz="1600" b="0" i="0" dirty="0">
                <a:solidFill>
                  <a:schemeClr val="bg1"/>
                </a:solidFill>
                <a:effectLst/>
                <a:latin typeface="Aptos" panose="020B0004020202020204" pitchFamily="34" charset="0"/>
              </a:rPr>
              <a:t>• Airbus • BBC • Walt Disney • Shell • RSA • Xchanging • AXA</a:t>
            </a:r>
            <a:endParaRPr lang="en-GB" sz="160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6313844"/>
          </a:xfrm>
          <a:prstGeom prst="rect">
            <a:avLst/>
          </a:prstGeom>
          <a:noFill/>
        </p:spPr>
        <p:txBody>
          <a:bodyPr wrap="square">
            <a:spAutoFit/>
          </a:bodyPr>
          <a:lstStyle/>
          <a:p>
            <a:pPr algn="just"/>
            <a:r>
              <a:rPr lang="en-GB" sz="1600" b="1" dirty="0">
                <a:solidFill>
                  <a:srgbClr val="740060"/>
                </a:solidFill>
                <a:latin typeface="Aptos" panose="020B0004020202020204" pitchFamily="34" charset="0"/>
                <a:ea typeface="Calibri" panose="020F0502020204030204" pitchFamily="34" charset="0"/>
              </a:rPr>
              <a:t>Personal Profile &amp; Background</a:t>
            </a:r>
          </a:p>
          <a:p>
            <a:pPr algn="just"/>
            <a:endParaRPr lang="en-GB" sz="1600" b="1" dirty="0">
              <a:solidFill>
                <a:srgbClr val="740060"/>
              </a:solidFill>
              <a:latin typeface="Aptos" panose="020B0004020202020204" pitchFamily="34" charset="0"/>
              <a:ea typeface="Calibri" panose="020F0502020204030204" pitchFamily="34" charset="0"/>
            </a:endParaRPr>
          </a:p>
          <a:p>
            <a:pPr algn="just">
              <a:lnSpc>
                <a:spcPct val="107000"/>
              </a:lnSpc>
              <a:spcAft>
                <a:spcPts val="600"/>
              </a:spcAft>
            </a:pPr>
            <a:r>
              <a:rPr lang="en-GB" sz="1600" dirty="0">
                <a:solidFill>
                  <a:srgbClr val="740060"/>
                </a:solidFill>
                <a:effectLst/>
                <a:latin typeface="Aptos" panose="020B0004020202020204" pitchFamily="34" charset="0"/>
                <a:ea typeface="Times New Roman" panose="02020603050405020304" pitchFamily="18" charset="0"/>
                <a:cs typeface="Calibri" panose="020F0502020204030204" pitchFamily="34" charset="0"/>
              </a:rPr>
              <a:t>Andrew is a Business Psychologist, Coach and Facilitator, as well as being a core associate of the Emerge design and Delivery team. He has extensive experience of delivering to Emerge’s key clients and is able to develop strong and lasting relationships with them. Andrew’s career has seen him work internationally across several sectors, including finance, the public and private sectors and defence. </a:t>
            </a:r>
            <a:endParaRPr lang="en-GB" sz="1600" dirty="0">
              <a:solidFill>
                <a:srgbClr val="740060"/>
              </a:solidFill>
              <a:effectLst/>
              <a:latin typeface="Aptos" panose="020B00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600" dirty="0">
                <a:solidFill>
                  <a:srgbClr val="740060"/>
                </a:solidFill>
                <a:effectLst/>
                <a:latin typeface="Aptos" panose="020B0004020202020204" pitchFamily="34" charset="0"/>
                <a:ea typeface="Times New Roman" panose="02020603050405020304" pitchFamily="18" charset="0"/>
                <a:cs typeface="Calibri" panose="020F0502020204030204" pitchFamily="34" charset="0"/>
              </a:rPr>
              <a:t>He has over 25 years of experience in Sales, Consultancy, Design and Delivery, training, management development and staff support programmes. Through his experience, Andrew is confident working with clients spanning from junior to board level roles. </a:t>
            </a:r>
            <a:endParaRPr lang="en-GB" sz="1600" dirty="0">
              <a:solidFill>
                <a:srgbClr val="740060"/>
              </a:solidFill>
              <a:effectLst/>
              <a:latin typeface="Aptos" panose="020B0004020202020204" pitchFamily="34" charset="0"/>
              <a:ea typeface="Calibri" panose="020F0502020204030204" pitchFamily="34" charset="0"/>
              <a:cs typeface="Arial" panose="020B0604020202020204" pitchFamily="34" charset="0"/>
            </a:endParaRPr>
          </a:p>
          <a:p>
            <a:pPr algn="just">
              <a:lnSpc>
                <a:spcPct val="107000"/>
              </a:lnSpc>
              <a:spcAft>
                <a:spcPts val="600"/>
              </a:spcAft>
              <a:tabLst>
                <a:tab pos="457200" algn="l"/>
                <a:tab pos="914400" algn="l"/>
                <a:tab pos="1371600" algn="l"/>
                <a:tab pos="1828800" algn="l"/>
                <a:tab pos="2286000" algn="l"/>
                <a:tab pos="2743200" algn="l"/>
                <a:tab pos="3200400" algn="l"/>
                <a:tab pos="3657600" algn="l"/>
              </a:tabLst>
            </a:pPr>
            <a:r>
              <a:rPr lang="en-US" sz="1600" dirty="0">
                <a:solidFill>
                  <a:srgbClr val="740060"/>
                </a:solidFill>
                <a:effectLst/>
                <a:latin typeface="Aptos" panose="020B0004020202020204" pitchFamily="34" charset="0"/>
                <a:ea typeface="Times New Roman" panose="02020603050405020304" pitchFamily="18" charset="0"/>
                <a:cs typeface="Calibri" panose="020F0502020204030204" pitchFamily="34" charset="0"/>
              </a:rPr>
              <a:t>After graduating Andrew worked for a large multinational oil company and held various roles in Marketing, Sales, and Commercial Management. He then spent time as a recruiter and a few years in career development and career transition services. </a:t>
            </a:r>
            <a:endParaRPr lang="en-GB" sz="1600" dirty="0">
              <a:solidFill>
                <a:srgbClr val="740060"/>
              </a:solidFill>
              <a:effectLst/>
              <a:latin typeface="Aptos" panose="020B0004020202020204" pitchFamily="34" charset="0"/>
              <a:ea typeface="Calibri" panose="020F0502020204030204" pitchFamily="34" charset="0"/>
              <a:cs typeface="Arial" panose="020B0604020202020204" pitchFamily="34"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600" y="9096824"/>
            <a:ext cx="4426209" cy="4031873"/>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pPr algn="just"/>
            <a:r>
              <a:rPr lang="en-GB" b="1" dirty="0"/>
              <a:t>Coaching Assignments</a:t>
            </a:r>
          </a:p>
          <a:p>
            <a:pPr algn="just"/>
            <a:endParaRPr lang="en-GB" b="1" dirty="0"/>
          </a:p>
          <a:p>
            <a:pPr marL="285750" indent="-285750" algn="just">
              <a:buFont typeface="Arial" panose="020B0604020202020204" pitchFamily="34" charset="0"/>
              <a:buChar char="•"/>
            </a:pPr>
            <a:r>
              <a:rPr lang="en-GB" b="0" i="0" dirty="0">
                <a:effectLst/>
              </a:rPr>
              <a:t>Financial Services – Global Director, increasing presence and self-confidence following promotion to a new position</a:t>
            </a:r>
          </a:p>
          <a:p>
            <a:pPr marL="285750" indent="-285750" algn="just">
              <a:buFont typeface="Arial" panose="020B0604020202020204" pitchFamily="34" charset="0"/>
              <a:buChar char="•"/>
            </a:pPr>
            <a:r>
              <a:rPr lang="en-GB" b="0" i="0" dirty="0">
                <a:effectLst/>
              </a:rPr>
              <a:t>City – CEO, developing a more flexible leadership style to achieve more from the team </a:t>
            </a:r>
          </a:p>
          <a:p>
            <a:pPr marL="285750" indent="-285750" algn="just">
              <a:buFont typeface="Arial" panose="020B0604020202020204" pitchFamily="34" charset="0"/>
              <a:buChar char="•"/>
            </a:pPr>
            <a:r>
              <a:rPr lang="en-GB" b="0" i="0" dirty="0">
                <a:effectLst/>
              </a:rPr>
              <a:t>Engineering – Senior Managers, developing management leadership and communication skill</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endParaRPr lang="en-GB" dirty="0"/>
          </a:p>
          <a:p>
            <a:pPr algn="just"/>
            <a:endParaRPr lang="en-GB" dirty="0"/>
          </a:p>
          <a:p>
            <a:pPr algn="just"/>
            <a:endParaRPr lang="en-GB" dirty="0"/>
          </a:p>
          <a:p>
            <a:pPr algn="just"/>
            <a:endParaRPr lang="en-US" dirty="0"/>
          </a:p>
        </p:txBody>
      </p:sp>
      <p:pic>
        <p:nvPicPr>
          <p:cNvPr id="10" name="Picture 9" descr="A person wearing glasses and a plaid shirt&#10;&#10;Description automatically generated">
            <a:extLst>
              <a:ext uri="{FF2B5EF4-FFF2-40B4-BE49-F238E27FC236}">
                <a16:creationId xmlns:a16="http://schemas.microsoft.com/office/drawing/2014/main" id="{0E16FD07-A7FA-44BD-FDDB-8101B99BFC77}"/>
              </a:ext>
            </a:extLst>
          </p:cNvPr>
          <p:cNvPicPr>
            <a:picLocks noChangeAspect="1"/>
          </p:cNvPicPr>
          <p:nvPr/>
        </p:nvPicPr>
        <p:blipFill rotWithShape="1">
          <a:blip r:embed="rId3">
            <a:extLst>
              <a:ext uri="{28A0092B-C50C-407E-A947-70E740481C1C}">
                <a14:useLocalDpi xmlns:a14="http://schemas.microsoft.com/office/drawing/2010/main" val="0"/>
              </a:ext>
            </a:extLst>
          </a:blip>
          <a:srcRect l="10333" t="3874" r="1168" b="2294"/>
          <a:stretch/>
        </p:blipFill>
        <p:spPr>
          <a:xfrm>
            <a:off x="2722180" y="283706"/>
            <a:ext cx="1713186"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97757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lking to a group of women&#10;&#10;Description automatically generated">
            <a:extLst>
              <a:ext uri="{FF2B5EF4-FFF2-40B4-BE49-F238E27FC236}">
                <a16:creationId xmlns:a16="http://schemas.microsoft.com/office/drawing/2014/main" id="{31D06BBD-FAF4-9A63-A7E3-A204D84F10F9}"/>
              </a:ext>
            </a:extLst>
          </p:cNvPr>
          <p:cNvPicPr>
            <a:picLocks noChangeAspect="1"/>
          </p:cNvPicPr>
          <p:nvPr/>
        </p:nvPicPr>
        <p:blipFill rotWithShape="1">
          <a:blip r:embed="rId2">
            <a:extLst>
              <a:ext uri="{28A0092B-C50C-407E-A947-70E740481C1C}">
                <a14:useLocalDpi xmlns:a14="http://schemas.microsoft.com/office/drawing/2010/main" val="0"/>
              </a:ext>
            </a:extLst>
          </a:blip>
          <a:srcRect r="5025"/>
          <a:stretch/>
        </p:blipFill>
        <p:spPr>
          <a:xfrm>
            <a:off x="0" y="0"/>
            <a:ext cx="9601200" cy="12861670"/>
          </a:xfrm>
          <a:prstGeom prst="rect">
            <a:avLst/>
          </a:prstGeom>
        </p:spPr>
      </p:pic>
    </p:spTree>
    <p:extLst>
      <p:ext uri="{BB962C8B-B14F-4D97-AF65-F5344CB8AC3E}">
        <p14:creationId xmlns:p14="http://schemas.microsoft.com/office/powerpoint/2010/main" val="424329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Diversity and Inclusion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Belonging and Connectivity</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Team Management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Employee Engagement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Management Development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Coaching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Women Returners and Women in Leadership</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Leadership Development </a:t>
            </a:r>
            <a:endParaRPr lang="en-US"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692771"/>
          </a:xfrm>
          <a:prstGeom prst="rect">
            <a:avLst/>
          </a:prstGeom>
          <a:noFill/>
        </p:spPr>
        <p:txBody>
          <a:bodyPr wrap="square" rtlCol="0">
            <a:spAutoFit/>
          </a:bodyPr>
          <a:lstStyle/>
          <a:p>
            <a:r>
              <a:rPr lang="en-GB" sz="4000" b="1" dirty="0">
                <a:solidFill>
                  <a:schemeClr val="bg1"/>
                </a:solidFill>
                <a:latin typeface="Aptos" panose="020B0004020202020204" pitchFamily="34" charset="0"/>
              </a:rPr>
              <a:t>GABRIELLE FERGUSON</a:t>
            </a:r>
          </a:p>
          <a:p>
            <a:r>
              <a:rPr lang="en-GB" sz="2400" dirty="0">
                <a:solidFill>
                  <a:schemeClr val="bg1"/>
                </a:solidFill>
                <a:latin typeface="Aptos" panose="020B0004020202020204" pitchFamily="34" charset="0"/>
              </a:rPr>
              <a:t>Coach &amp; Facilitator</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615969"/>
            <a:ext cx="3713355" cy="4278094"/>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MA in Human Resources Management </a:t>
            </a:r>
          </a:p>
          <a:p>
            <a:pPr marL="285750" indent="-285750">
              <a:buFont typeface="Arial" panose="020B0604020202020204" pitchFamily="34" charset="0"/>
              <a:buChar char="•"/>
            </a:pPr>
            <a:r>
              <a:rPr lang="en-US" b="0" dirty="0"/>
              <a:t>BPS Level A and B Certified </a:t>
            </a:r>
          </a:p>
          <a:p>
            <a:pPr marL="285750" indent="-285750">
              <a:buFont typeface="Arial" panose="020B0604020202020204" pitchFamily="34" charset="0"/>
              <a:buChar char="•"/>
            </a:pPr>
            <a:r>
              <a:rPr lang="en-US" b="0" dirty="0">
                <a:effectLst/>
                <a:ea typeface="Calibri" panose="020F0502020204030204" pitchFamily="34" charset="0"/>
              </a:rPr>
              <a:t>Hogan Suite Inventories certified (HPI, HDS, MVPI)</a:t>
            </a:r>
          </a:p>
          <a:p>
            <a:pPr marL="285750" indent="-285750">
              <a:buFont typeface="Arial" panose="020B0604020202020204" pitchFamily="34" charset="0"/>
              <a:buChar char="•"/>
            </a:pPr>
            <a:r>
              <a:rPr lang="en-US" b="0" dirty="0"/>
              <a:t>Mental Health First Aiders</a:t>
            </a:r>
          </a:p>
          <a:p>
            <a:pPr marL="285750" indent="-285750">
              <a:buFont typeface="Arial" panose="020B0604020202020204" pitchFamily="34" charset="0"/>
              <a:buChar char="•"/>
            </a:pPr>
            <a:r>
              <a:rPr lang="en-US" b="0" dirty="0">
                <a:effectLst/>
                <a:ea typeface="Calibri" panose="020F0502020204030204" pitchFamily="34" charset="0"/>
              </a:rPr>
              <a:t>Everything DiSC</a:t>
            </a:r>
          </a:p>
          <a:p>
            <a:pPr marL="285750" indent="-285750">
              <a:buFont typeface="Arial" panose="020B0604020202020204" pitchFamily="34" charset="0"/>
              <a:buChar char="•"/>
            </a:pPr>
            <a:r>
              <a:rPr lang="en-US" b="0" dirty="0">
                <a:effectLst/>
                <a:ea typeface="Calibri" panose="020F0502020204030204" pitchFamily="34" charset="0"/>
              </a:rPr>
              <a:t>Neethling Brain Instrument (NBI) Practitioner</a:t>
            </a:r>
            <a:endParaRPr lang="en-US" b="0" dirty="0">
              <a:ea typeface="Calibri" panose="020F0502020204030204" pitchFamily="34" charset="0"/>
            </a:endParaRPr>
          </a:p>
          <a:p>
            <a:pPr marL="285750" indent="-285750">
              <a:buFont typeface="Arial" panose="020B0604020202020204" pitchFamily="34" charset="0"/>
              <a:buChar char="•"/>
            </a:pPr>
            <a:r>
              <a:rPr lang="en-US" b="0" dirty="0"/>
              <a:t>MBTI Step 1 Certified</a:t>
            </a:r>
          </a:p>
          <a:p>
            <a:pPr marL="285750" indent="-285750">
              <a:buFont typeface="Arial" panose="020B0604020202020204" pitchFamily="34" charset="0"/>
              <a:buChar char="•"/>
            </a:pPr>
            <a:r>
              <a:rPr lang="en-US" b="0" dirty="0"/>
              <a:t>Certified Project Management Associate (APM)</a:t>
            </a:r>
          </a:p>
          <a:p>
            <a:pPr marL="285750" indent="-285750">
              <a:buFont typeface="Arial" panose="020B0604020202020204" pitchFamily="34" charset="0"/>
              <a:buChar char="•"/>
            </a:pPr>
            <a:r>
              <a:rPr lang="en-US" b="0" dirty="0">
                <a:effectLst/>
                <a:ea typeface="Calibri" panose="020F0502020204030204" pitchFamily="34" charset="0"/>
              </a:rPr>
              <a:t>Level 5 Coaching Diploma, Accredited IAPC&amp;M</a:t>
            </a:r>
            <a:endParaRPr lang="en-US" b="0" dirty="0"/>
          </a:p>
        </p:txBody>
      </p:sp>
      <p:sp>
        <p:nvSpPr>
          <p:cNvPr id="9" name="TextBox 8">
            <a:extLst>
              <a:ext uri="{FF2B5EF4-FFF2-40B4-BE49-F238E27FC236}">
                <a16:creationId xmlns:a16="http://schemas.microsoft.com/office/drawing/2014/main" id="{49A5CFBB-B1BD-E8AD-66C6-790FBE0268FA}"/>
              </a:ext>
            </a:extLst>
          </p:cNvPr>
          <p:cNvSpPr txBox="1"/>
          <p:nvPr/>
        </p:nvSpPr>
        <p:spPr>
          <a:xfrm>
            <a:off x="383904" y="9976979"/>
            <a:ext cx="3444915" cy="2308324"/>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Talogy</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ITV</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Korn Ferry</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NHS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Amazon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Kings College London</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6971139"/>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600" b="1" dirty="0">
              <a:solidFill>
                <a:srgbClr val="740060"/>
              </a:solidFill>
              <a:latin typeface="Aptos" panose="020B0004020202020204" pitchFamily="34" charset="0"/>
              <a:ea typeface="Calibri" panose="020F0502020204030204" pitchFamily="34" charset="0"/>
            </a:endParaRPr>
          </a:p>
          <a:p>
            <a:pPr algn="just">
              <a:spcAft>
                <a:spcPts val="600"/>
              </a:spcAft>
            </a:pPr>
            <a:r>
              <a:rPr lang="en-GB" sz="1600" dirty="0">
                <a:solidFill>
                  <a:srgbClr val="740060"/>
                </a:solidFill>
                <a:latin typeface="Aptos" panose="020B0004020202020204" pitchFamily="34" charset="0"/>
                <a:ea typeface="Calibri" panose="020F0502020204030204" pitchFamily="34" charset="0"/>
              </a:rPr>
              <a:t>Gabrielle is </a:t>
            </a:r>
            <a:r>
              <a:rPr lang="en-US" sz="1600" dirty="0">
                <a:solidFill>
                  <a:srgbClr val="740060"/>
                </a:solidFill>
                <a:effectLst/>
                <a:latin typeface="Aptos" panose="020B0004020202020204" pitchFamily="34" charset="0"/>
                <a:ea typeface="Calibri" panose="020F0502020204030204" pitchFamily="34" charset="0"/>
              </a:rPr>
              <a:t>a vibrant and energetic person, with a positive approach towards coaching and consulting. Throughout her whole life,  she has had a fascination with what makes people ‘tick’ , which is what led her  coaching and motivated her to gain a formal qualification as a coach. </a:t>
            </a:r>
            <a:endParaRPr lang="en-US" sz="1600" dirty="0">
              <a:solidFill>
                <a:srgbClr val="740060"/>
              </a:solidFill>
              <a:latin typeface="Aptos" panose="020B0004020202020204" pitchFamily="34" charset="0"/>
              <a:ea typeface="Calibri" panose="020F0502020204030204" pitchFamily="34" charset="0"/>
            </a:endParaRPr>
          </a:p>
          <a:p>
            <a:pPr algn="just">
              <a:spcAft>
                <a:spcPts val="600"/>
              </a:spcAft>
            </a:pPr>
            <a:r>
              <a:rPr lang="en-US" sz="1600" dirty="0">
                <a:solidFill>
                  <a:srgbClr val="740060"/>
                </a:solidFill>
                <a:effectLst/>
                <a:latin typeface="Aptos" panose="020B0004020202020204" pitchFamily="34" charset="0"/>
                <a:ea typeface="Calibri" panose="020F0502020204030204" pitchFamily="34" charset="0"/>
              </a:rPr>
              <a:t>Gabrielle is qualified in both HR and project management her background lies in leading and driving programmes to support positive change in the areas of performance and talent management, succession planning, employee engagement, learning and development, internal communications, and inclusion &amp; diversity. </a:t>
            </a:r>
            <a:endParaRPr lang="en-US" sz="1600" dirty="0">
              <a:solidFill>
                <a:srgbClr val="740060"/>
              </a:solidFill>
              <a:latin typeface="Aptos" panose="020B0004020202020204" pitchFamily="34" charset="0"/>
              <a:ea typeface="Calibri" panose="020F0502020204030204" pitchFamily="34" charset="0"/>
            </a:endParaRPr>
          </a:p>
          <a:p>
            <a:pPr algn="just">
              <a:spcAft>
                <a:spcPts val="600"/>
              </a:spcAft>
            </a:pPr>
            <a:r>
              <a:rPr lang="en-US" sz="1600" dirty="0">
                <a:solidFill>
                  <a:srgbClr val="740060"/>
                </a:solidFill>
                <a:effectLst/>
                <a:latin typeface="Aptos" panose="020B0004020202020204" pitchFamily="34" charset="0"/>
                <a:ea typeface="Calibri" panose="020F0502020204030204" pitchFamily="34" charset="0"/>
              </a:rPr>
              <a:t>Her passion is for developing and accelerating the careers of talented individuals, and always with an inclusive lens. Gabrielle is skilled at establishing good working relationships quickly, building rapport and creating a safe space enabling open, empathetic and authentic conversations. She has a way of making people feel comfortable talking about complex areas of </a:t>
            </a:r>
            <a:r>
              <a:rPr lang="en-US" sz="1600" dirty="0">
                <a:solidFill>
                  <a:srgbClr val="740060"/>
                </a:solidFill>
                <a:latin typeface="Aptos" panose="020B0004020202020204" pitchFamily="34" charset="0"/>
                <a:ea typeface="Calibri" panose="020F0502020204030204" pitchFamily="34" charset="0"/>
              </a:rPr>
              <a:t>EDI </a:t>
            </a:r>
            <a:r>
              <a:rPr lang="en-US" sz="1600" dirty="0">
                <a:solidFill>
                  <a:srgbClr val="740060"/>
                </a:solidFill>
                <a:effectLst/>
                <a:latin typeface="Aptos" panose="020B0004020202020204" pitchFamily="34" charset="0"/>
                <a:ea typeface="Calibri" panose="020F0502020204030204" pitchFamily="34" charset="0"/>
              </a:rPr>
              <a:t>in order to learn how to phrase things differently or to change their </a:t>
            </a:r>
            <a:r>
              <a:rPr lang="en-GB" sz="1600" dirty="0">
                <a:solidFill>
                  <a:srgbClr val="740060"/>
                </a:solidFill>
                <a:effectLst/>
                <a:latin typeface="Aptos" panose="020B0004020202020204" pitchFamily="34" charset="0"/>
                <a:ea typeface="Calibri" panose="020F0502020204030204" pitchFamily="34" charset="0"/>
              </a:rPr>
              <a:t>behaviour</a:t>
            </a:r>
            <a:r>
              <a:rPr lang="en-US" sz="1600" dirty="0">
                <a:solidFill>
                  <a:srgbClr val="740060"/>
                </a:solidFill>
                <a:latin typeface="Aptos" panose="020B0004020202020204" pitchFamily="34" charset="0"/>
                <a:ea typeface="Calibri" panose="020F0502020204030204" pitchFamily="34" charset="0"/>
              </a:rPr>
              <a:t>.</a:t>
            </a:r>
          </a:p>
          <a:p>
            <a:pPr algn="just"/>
            <a:endParaRPr lang="en-GB" sz="1600" dirty="0">
              <a:solidFill>
                <a:srgbClr val="740060"/>
              </a:solidFill>
              <a:effectLst/>
              <a:latin typeface="Aptos" panose="020B0004020202020204" pitchFamily="34" charset="0"/>
              <a:ea typeface="Calibri" panose="020F0502020204030204" pitchFamily="34" charset="0"/>
            </a:endParaRPr>
          </a:p>
          <a:p>
            <a:endParaRPr lang="en-GB" sz="1600" dirty="0">
              <a:solidFill>
                <a:srgbClr val="740060"/>
              </a:solidFill>
              <a:latin typeface="Aptos" panose="020B0004020202020204" pitchFamily="34" charset="0"/>
              <a:ea typeface="Calibri" panose="020F0502020204030204" pitchFamily="34"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600" y="9376490"/>
            <a:ext cx="4426209" cy="3539430"/>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b="1" dirty="0"/>
          </a:p>
          <a:p>
            <a:pPr marL="285750" indent="-285750" algn="just">
              <a:buFont typeface="Arial" panose="020B0604020202020204" pitchFamily="34" charset="0"/>
              <a:buChar char="•"/>
            </a:pPr>
            <a:r>
              <a:rPr lang="en-GB" dirty="0"/>
              <a:t>Higher Education – coached Associate Director to promotion, manage change and kickstart transformation to raise standards. </a:t>
            </a:r>
          </a:p>
          <a:p>
            <a:pPr marL="285750" indent="-285750" algn="just">
              <a:buFont typeface="Arial" panose="020B0604020202020204" pitchFamily="34" charset="0"/>
              <a:buChar char="•"/>
            </a:pPr>
            <a:r>
              <a:rPr lang="en-GB" dirty="0"/>
              <a:t>Financial Services – coached introverted Head of Legal to embrace an authentic leadership style. </a:t>
            </a:r>
          </a:p>
          <a:p>
            <a:pPr marL="285750" indent="-285750" algn="just">
              <a:buFont typeface="Arial" panose="020B0604020202020204" pitchFamily="34" charset="0"/>
              <a:buChar char="•"/>
            </a:pPr>
            <a:r>
              <a:rPr lang="en-GB" dirty="0"/>
              <a:t>Insurance – coached Head of Claims back from parental leave into promotion, on confidence, managing transitions and building team.</a:t>
            </a:r>
          </a:p>
          <a:p>
            <a:pPr algn="just"/>
            <a:endParaRPr lang="en-GB" b="1" dirty="0"/>
          </a:p>
          <a:p>
            <a:endParaRPr lang="en-US" dirty="0"/>
          </a:p>
        </p:txBody>
      </p:sp>
      <p:pic>
        <p:nvPicPr>
          <p:cNvPr id="10" name="Picture 9" descr="A person smiling at camera&#10;&#10;Description automatically generated">
            <a:extLst>
              <a:ext uri="{FF2B5EF4-FFF2-40B4-BE49-F238E27FC236}">
                <a16:creationId xmlns:a16="http://schemas.microsoft.com/office/drawing/2014/main" id="{8E2EA4AB-C673-F46A-B7BA-8F32100E1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554" y="283706"/>
            <a:ext cx="1724684"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333624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39521"/>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444867"/>
            <a:ext cx="3721922" cy="3132717"/>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300" b="1" dirty="0">
              <a:solidFill>
                <a:schemeClr val="bg1"/>
              </a:solidFill>
              <a:latin typeface="Aptos" panose="020B0004020202020204" pitchFamily="34" charset="0"/>
            </a:endParaRPr>
          </a:p>
          <a:p>
            <a:pPr marL="284378" indent="-285728" algn="just">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Executive coaching</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a:p>
            <a:pPr marL="284378" indent="-285728" algn="just">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Coaching culture Strategy</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a:p>
            <a:pPr marL="284378" indent="-285728" algn="just">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Leadership Development</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a:p>
            <a:pPr marL="284378" indent="-285728" algn="just">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Organisational Change</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a:p>
            <a:pPr marL="284378" indent="-285728" algn="just">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Board Support and “repair”</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a:p>
            <a:pPr marL="284378" indent="-285728" algn="just">
              <a:spcBef>
                <a:spcPts val="50"/>
              </a:spcBef>
              <a:spcAft>
                <a:spcPts val="50"/>
              </a:spcAft>
              <a:buFont typeface="Arial" panose="020B0604020202020204" pitchFamily="34" charset="0"/>
              <a:buChar char="•"/>
            </a:pPr>
            <a:r>
              <a:rPr lang="en-GB" sz="1350" dirty="0">
                <a:solidFill>
                  <a:schemeClr val="bg1"/>
                </a:solidFill>
                <a:latin typeface="Aptos" panose="020B0004020202020204" pitchFamily="34" charset="0"/>
                <a:ea typeface="Times New Roman" panose="02020603050405020304" pitchFamily="18" charset="0"/>
              </a:rPr>
              <a:t>Equality, Diversity &amp; Inclusion</a:t>
            </a:r>
          </a:p>
          <a:p>
            <a:pPr marL="284378" indent="-285728" algn="just">
              <a:lnSpc>
                <a:spcPct val="107000"/>
              </a:lnSpc>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Visioning and Strategy</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a:p>
            <a:pPr marL="284378" indent="-285728">
              <a:lnSpc>
                <a:spcPct val="107000"/>
              </a:lnSpc>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Women’s confidence coaching programmes</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a:p>
            <a:pPr marL="284378" indent="-285728" algn="just">
              <a:lnSpc>
                <a:spcPct val="107000"/>
              </a:lnSpc>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HR Team Development</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a:p>
            <a:pPr marL="284378" indent="-285728" algn="just">
              <a:lnSpc>
                <a:spcPct val="107000"/>
              </a:lnSpc>
              <a:spcBef>
                <a:spcPts val="50"/>
              </a:spcBef>
              <a:spcAft>
                <a:spcPts val="50"/>
              </a:spcAft>
              <a:buFont typeface="Arial" panose="020B0604020202020204" pitchFamily="34" charset="0"/>
              <a:buChar char="•"/>
              <a:tabLst>
                <a:tab pos="457166" algn="l"/>
              </a:tabLst>
            </a:pPr>
            <a:r>
              <a:rPr lang="en-GB" sz="1350" dirty="0">
                <a:solidFill>
                  <a:schemeClr val="bg1"/>
                </a:solidFill>
                <a:latin typeface="Aptos" panose="020B0004020202020204" pitchFamily="34" charset="0"/>
                <a:ea typeface="Times New Roman" panose="02020603050405020304" pitchFamily="18" charset="0"/>
                <a:cs typeface="Calibri" panose="020F0502020204030204" pitchFamily="34" charset="0"/>
              </a:rPr>
              <a:t>Coaching people who are perceived to have “bullying” behaviour</a:t>
            </a:r>
            <a:endParaRPr lang="en-GB" sz="1350" dirty="0">
              <a:solidFill>
                <a:schemeClr val="bg1"/>
              </a:solidFill>
              <a:latin typeface="Aptos" panose="020B00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3"/>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640964" y="245344"/>
            <a:ext cx="5247665" cy="2062103"/>
          </a:xfrm>
          <a:prstGeom prst="rect">
            <a:avLst/>
          </a:prstGeom>
          <a:noFill/>
        </p:spPr>
        <p:txBody>
          <a:bodyPr wrap="square" rtlCol="0">
            <a:spAutoFit/>
          </a:bodyPr>
          <a:lstStyle/>
          <a:p>
            <a:r>
              <a:rPr lang="en-GB" sz="4000" b="1" dirty="0">
                <a:solidFill>
                  <a:schemeClr val="bg1"/>
                </a:solidFill>
                <a:latin typeface="Aptos" panose="020B0004020202020204" pitchFamily="34" charset="0"/>
              </a:rPr>
              <a:t>GILLIAN JONES-WILLIAMS</a:t>
            </a:r>
          </a:p>
          <a:p>
            <a:r>
              <a:rPr lang="en-GB" sz="2400" dirty="0">
                <a:solidFill>
                  <a:schemeClr val="bg1"/>
                </a:solidFill>
                <a:latin typeface="Aptos" panose="020B0004020202020204" pitchFamily="34" charset="0"/>
              </a:rPr>
              <a:t>Author, Managing Director, Executive Coach, Motivational Speaker</a:t>
            </a: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670849"/>
            <a:ext cx="3713355" cy="6714915"/>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pPr algn="l"/>
            <a:r>
              <a:rPr lang="en-US" dirty="0"/>
              <a:t>Professional Qualifications, Accreditation and Memberships</a:t>
            </a:r>
          </a:p>
          <a:p>
            <a:pPr algn="l"/>
            <a:endParaRPr lang="en-US" sz="1350" dirty="0"/>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Training and Development Lead Body Level 3 + 4 Certificate in Business Coaching</a:t>
            </a:r>
            <a:endParaRPr lang="en-GB" sz="1350" b="0" dirty="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Diploma in Performance Coaching</a:t>
            </a:r>
            <a:endParaRPr lang="en-GB" sz="1350" b="0" dirty="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Neuro Linguistic Programming Diploma</a:t>
            </a:r>
            <a:endParaRPr lang="en-GB" sz="1350" b="0" dirty="0">
              <a:ea typeface="Calibri" panose="020F0502020204030204" pitchFamily="34" charset="0"/>
              <a:cs typeface="Times New Roman" panose="02020603050405020304" pitchFamily="18" charset="0"/>
            </a:endParaRPr>
          </a:p>
          <a:p>
            <a:pPr marL="342874" indent="-342874">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Neuro Linguistic Programming Practitioner</a:t>
            </a:r>
            <a:endParaRPr lang="en-GB" sz="1350" b="0" dirty="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Diploma in Hypnosis</a:t>
            </a:r>
            <a:endParaRPr lang="en-GB" sz="1350" b="0" dirty="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ILM Level 3 Coaching &amp; Mentoring</a:t>
            </a: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ILM Level 5 Certificate in Coaching &amp; Mentoring</a:t>
            </a:r>
            <a:endParaRPr lang="en-GB" sz="1350" b="0" dirty="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AC Accredited Master Executive Coach</a:t>
            </a:r>
            <a:endParaRPr lang="en-GB" sz="1350" b="0" dirty="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MBTI™ Practitioner</a:t>
            </a:r>
            <a:endParaRPr lang="en-GB" sz="1350" b="0" dirty="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Motivational Maps™ Practitioner</a:t>
            </a:r>
            <a:endParaRPr lang="en-GB" sz="1350" b="0" dirty="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r>
              <a:rPr lang="en-GB" sz="1350" b="0" dirty="0">
                <a:ea typeface="Times New Roman" panose="02020603050405020304" pitchFamily="18" charset="0"/>
                <a:cs typeface="Calibri" panose="020F0502020204030204" pitchFamily="34" charset="0"/>
              </a:rPr>
              <a:t>Member of the Association for Coaching (AC)</a:t>
            </a:r>
            <a:endParaRPr lang="en-GB" sz="1350" b="0" dirty="0">
              <a:ea typeface="Times New Roman" panose="02020603050405020304" pitchFamily="18"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endParaRPr lang="en-GB" sz="1200" b="0" dirty="0">
              <a:ea typeface="Calibri" panose="020F0502020204030204" pitchFamily="34" charset="0"/>
              <a:cs typeface="Times New Roman" panose="02020603050405020304" pitchFamily="18" charset="0"/>
            </a:endParaRPr>
          </a:p>
          <a:p>
            <a:pPr algn="just">
              <a:lnSpc>
                <a:spcPct val="115000"/>
              </a:lnSpc>
              <a:spcBef>
                <a:spcPts val="50"/>
              </a:spcBef>
              <a:spcAft>
                <a:spcPts val="50"/>
              </a:spcAft>
            </a:pPr>
            <a:r>
              <a:rPr lang="en-GB" dirty="0">
                <a:solidFill>
                  <a:schemeClr val="bg1"/>
                </a:solidFill>
                <a:latin typeface="Aptos" panose="020B0004020202020204" pitchFamily="34" charset="0"/>
                <a:ea typeface="Times New Roman" panose="02020603050405020304" pitchFamily="18" charset="0"/>
                <a:cs typeface="Calibri" panose="020F0502020204030204" pitchFamily="34" charset="0"/>
              </a:rPr>
              <a:t>Clients</a:t>
            </a:r>
          </a:p>
          <a:p>
            <a:pPr algn="ctr">
              <a:lnSpc>
                <a:spcPct val="115000"/>
              </a:lnSpc>
              <a:spcBef>
                <a:spcPts val="50"/>
              </a:spcBef>
              <a:spcAft>
                <a:spcPts val="50"/>
              </a:spcAft>
            </a:pP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Airbus</a:t>
            </a:r>
            <a:r>
              <a:rPr lang="en-GB" sz="1350" b="0" dirty="0">
                <a:ea typeface="Calibri" panose="020F0502020204030204" pitchFamily="34" charset="0"/>
                <a:cs typeface="Times New Roman" panose="02020603050405020304" pitchFamily="18" charset="0"/>
              </a:rPr>
              <a:t>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BAE Systems</a:t>
            </a:r>
            <a:r>
              <a:rPr lang="en-GB" sz="1350" b="0" dirty="0">
                <a:ea typeface="Calibri" panose="020F0502020204030204" pitchFamily="34" charset="0"/>
                <a:cs typeface="Times New Roman" panose="02020603050405020304" pitchFamily="18" charset="0"/>
              </a:rPr>
              <a:t>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BBC</a:t>
            </a:r>
            <a:r>
              <a:rPr lang="en-GB" sz="1350" b="0" dirty="0">
                <a:ea typeface="Times New Roman" panose="02020603050405020304" pitchFamily="18" charset="0"/>
                <a:cs typeface="Calibri" panose="020F0502020204030204" pitchFamily="34" charset="0"/>
              </a:rPr>
              <a:t>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Crown World Wide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Harper Collins</a:t>
            </a:r>
            <a:r>
              <a:rPr lang="en-GB" sz="1350" b="0" dirty="0">
                <a:ea typeface="Times New Roman" panose="02020603050405020304" pitchFamily="18" charset="0"/>
                <a:cs typeface="Calibri" panose="020F0502020204030204" pitchFamily="34" charset="0"/>
              </a:rPr>
              <a:t>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Mitsubishi</a:t>
            </a:r>
            <a:r>
              <a:rPr lang="en-GB" sz="1350" b="0" dirty="0">
                <a:ea typeface="Calibri" panose="020F0502020204030204" pitchFamily="34" charset="0"/>
                <a:cs typeface="Times New Roman" panose="02020603050405020304" pitchFamily="18" charset="0"/>
              </a:rPr>
              <a:t>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Channel 4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ECB</a:t>
            </a:r>
            <a:r>
              <a:rPr lang="en-GB" sz="1350" b="0" i="0" dirty="0">
                <a:solidFill>
                  <a:schemeClr val="bg1"/>
                </a:solidFill>
                <a:effectLst/>
                <a:latin typeface="Aptos" panose="020B0004020202020204" pitchFamily="34" charset="0"/>
              </a:rPr>
              <a:t>  •</a:t>
            </a:r>
            <a:r>
              <a:rPr lang="en-GB" sz="1350" b="0" dirty="0">
                <a:ea typeface="Calibri" panose="020F0502020204030204" pitchFamily="34" charset="0"/>
                <a:cs typeface="Times New Roman" panose="02020603050405020304" pitchFamily="18"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Scottish Rugby Union</a:t>
            </a:r>
            <a:r>
              <a:rPr lang="en-GB" sz="1350" b="0" i="0" dirty="0">
                <a:solidFill>
                  <a:schemeClr val="bg1"/>
                </a:solidFill>
                <a:effectLst/>
                <a:latin typeface="Aptos" panose="020B0004020202020204" pitchFamily="34" charset="0"/>
              </a:rPr>
              <a:t> •</a:t>
            </a:r>
            <a:r>
              <a:rPr lang="en-GB" sz="1350" b="0" dirty="0">
                <a:ea typeface="Calibri" panose="020F0502020204030204" pitchFamily="34" charset="0"/>
                <a:cs typeface="Times New Roman" panose="02020603050405020304" pitchFamily="18"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Conde Nast</a:t>
            </a:r>
            <a:r>
              <a:rPr lang="en-GB" sz="1350" b="0" i="0" dirty="0">
                <a:solidFill>
                  <a:schemeClr val="bg1"/>
                </a:solidFill>
                <a:effectLst/>
                <a:latin typeface="Aptos" panose="020B0004020202020204" pitchFamily="34" charset="0"/>
              </a:rPr>
              <a:t> •</a:t>
            </a:r>
            <a:r>
              <a:rPr lang="en-GB" sz="1350" b="0" dirty="0">
                <a:ea typeface="Calibri" panose="020F0502020204030204" pitchFamily="34" charset="0"/>
                <a:cs typeface="Times New Roman" panose="02020603050405020304" pitchFamily="18"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KFC   </a:t>
            </a:r>
            <a:r>
              <a:rPr lang="en-GB" sz="1350" b="0" dirty="0">
                <a:ea typeface="Times New Roman" panose="02020603050405020304" pitchFamily="18" charset="0"/>
                <a:cs typeface="Calibri" panose="020F0502020204030204" pitchFamily="34" charset="0"/>
              </a:rPr>
              <a:t>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ESI Media</a:t>
            </a:r>
            <a:r>
              <a:rPr lang="en-GB" sz="1350" b="0" dirty="0">
                <a:ea typeface="Calibri" panose="020F0502020204030204" pitchFamily="34" charset="0"/>
                <a:cs typeface="Times New Roman" panose="02020603050405020304" pitchFamily="18" charset="0"/>
              </a:rPr>
              <a:t>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Hilton Hotel Group </a:t>
            </a:r>
            <a:r>
              <a:rPr lang="en-GB" sz="1350" b="0" i="0" dirty="0">
                <a:solidFill>
                  <a:schemeClr val="bg1"/>
                </a:solidFill>
                <a:effectLst/>
                <a:latin typeface="Aptos" panose="020B0004020202020204" pitchFamily="34" charset="0"/>
              </a:rPr>
              <a:t>•</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Jaguar Land Rover</a:t>
            </a:r>
            <a:r>
              <a:rPr lang="en-GB" sz="1350" b="0" dirty="0">
                <a:ea typeface="Times New Roman" panose="02020603050405020304" pitchFamily="18" charset="0"/>
                <a:cs typeface="Calibri" panose="020F0502020204030204" pitchFamily="34" charset="0"/>
              </a:rPr>
              <a:t> </a:t>
            </a:r>
            <a:r>
              <a:rPr lang="en-GB" sz="1350" b="0" i="0" dirty="0">
                <a:solidFill>
                  <a:schemeClr val="bg1"/>
                </a:solidFill>
                <a:effectLst/>
                <a:latin typeface="Aptos" panose="020B0004020202020204" pitchFamily="34" charset="0"/>
              </a:rPr>
              <a:t>• </a:t>
            </a:r>
            <a:r>
              <a:rPr lang="en-GB" sz="1350" b="0" dirty="0">
                <a:solidFill>
                  <a:schemeClr val="bg1"/>
                </a:solidFill>
                <a:latin typeface="Aptos" panose="020B0004020202020204" pitchFamily="34" charset="0"/>
                <a:ea typeface="Times New Roman" panose="02020603050405020304" pitchFamily="18" charset="0"/>
                <a:cs typeface="Calibri" panose="020F0502020204030204" pitchFamily="34" charset="0"/>
              </a:rPr>
              <a:t>Visa Europe       </a:t>
            </a:r>
            <a:endParaRPr lang="en-GB" sz="1350" b="0" dirty="0">
              <a:solidFill>
                <a:schemeClr val="bg1"/>
              </a:solidFill>
              <a:latin typeface="Aptos" panose="020B0004020202020204" pitchFamily="34" charset="0"/>
              <a:ea typeface="Calibri" panose="020F0502020204030204" pitchFamily="34" charset="0"/>
              <a:cs typeface="Times New Roman" panose="02020603050405020304" pitchFamily="18" charset="0"/>
            </a:endParaRPr>
          </a:p>
          <a:p>
            <a:pPr marL="342874" indent="-342874" algn="just">
              <a:lnSpc>
                <a:spcPct val="115000"/>
              </a:lnSpc>
              <a:spcBef>
                <a:spcPts val="50"/>
              </a:spcBef>
              <a:spcAft>
                <a:spcPts val="50"/>
              </a:spcAft>
              <a:buFont typeface="Symbol" panose="05050102010706020507" pitchFamily="18" charset="2"/>
              <a:buChar char=""/>
            </a:pPr>
            <a:endParaRPr lang="en-GB" sz="1200" b="0" dirty="0">
              <a:ea typeface="Calibri" panose="020F0502020204030204" pitchFamily="34" charset="0"/>
              <a:cs typeface="Times New Roman" panose="02020603050405020304" pitchFamily="18" charset="0"/>
            </a:endParaRPr>
          </a:p>
          <a:p>
            <a:endParaRPr lang="en-US" dirty="0"/>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444867"/>
            <a:ext cx="4621466" cy="10866373"/>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400" b="1" dirty="0">
              <a:solidFill>
                <a:srgbClr val="740060"/>
              </a:solidFill>
              <a:latin typeface="Aptos" panose="020B0004020202020204" pitchFamily="34" charset="0"/>
              <a:ea typeface="Calibri" panose="020F0502020204030204" pitchFamily="34" charset="0"/>
            </a:endParaRPr>
          </a:p>
          <a:p>
            <a:pPr algn="just">
              <a:lnSpc>
                <a:spcPct val="107000"/>
              </a:lnSpc>
              <a:spcAft>
                <a:spcPts val="600"/>
              </a:spcAft>
            </a:pPr>
            <a:r>
              <a:rPr lang="en-GB" sz="1400" dirty="0">
                <a:solidFill>
                  <a:srgbClr val="740060"/>
                </a:solidFill>
                <a:latin typeface="Aptos" panose="020B0004020202020204" pitchFamily="34" charset="0"/>
                <a:ea typeface="Calibri" panose="020F0502020204030204" pitchFamily="34" charset="0"/>
                <a:cs typeface="Calibri" panose="020F0502020204030204" pitchFamily="34" charset="0"/>
              </a:rPr>
              <a:t>Gillian Jones-Williams is an , founder and Managing Director of Emerge Development Consultancy which she founded 30 years ago. Her understanding and application of psychology, hypnosis and Neuro Linguistic Programming allows her to build deep rapport and achieve outstanding and lasting behavioural changes with individuals and groups. </a:t>
            </a:r>
            <a:endParaRPr lang="en-GB" sz="1400" dirty="0">
              <a:solidFill>
                <a:srgbClr val="740060"/>
              </a:solidFill>
              <a:latin typeface="Aptos" panose="020B00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400" dirty="0">
                <a:solidFill>
                  <a:srgbClr val="740060"/>
                </a:solidFill>
                <a:latin typeface="Aptos" panose="020B0004020202020204" pitchFamily="34" charset="0"/>
                <a:ea typeface="Calibri" panose="020F0502020204030204" pitchFamily="34" charset="0"/>
                <a:cs typeface="Calibri" panose="020F0502020204030204" pitchFamily="34" charset="0"/>
              </a:rPr>
              <a:t>Gillian is an expert in Inclusivity and Diversity having spent the last 9 years working with organisations to help them implement their D&amp;I strategies. </a:t>
            </a:r>
          </a:p>
          <a:p>
            <a:pPr algn="just">
              <a:lnSpc>
                <a:spcPct val="107000"/>
              </a:lnSpc>
              <a:spcAft>
                <a:spcPts val="600"/>
              </a:spcAft>
            </a:pPr>
            <a:r>
              <a:rPr lang="en-GB" sz="1400" dirty="0">
                <a:solidFill>
                  <a:srgbClr val="740060"/>
                </a:solidFill>
                <a:latin typeface="Aptos" panose="020B0004020202020204" pitchFamily="34" charset="0"/>
                <a:ea typeface="Calibri" panose="020F0502020204030204" pitchFamily="34" charset="0"/>
              </a:rPr>
              <a:t>As an author Gillian has published ‘50 Top Tools for Coaching’ which is now on its 5</a:t>
            </a:r>
            <a:r>
              <a:rPr lang="en-GB" sz="1400" baseline="30000" dirty="0">
                <a:solidFill>
                  <a:srgbClr val="740060"/>
                </a:solidFill>
                <a:latin typeface="Aptos" panose="020B0004020202020204" pitchFamily="34" charset="0"/>
                <a:ea typeface="Calibri" panose="020F0502020204030204" pitchFamily="34" charset="0"/>
              </a:rPr>
              <a:t>th</a:t>
            </a:r>
            <a:r>
              <a:rPr lang="en-GB" sz="1400" dirty="0">
                <a:solidFill>
                  <a:srgbClr val="740060"/>
                </a:solidFill>
                <a:latin typeface="Aptos" panose="020B0004020202020204" pitchFamily="34" charset="0"/>
                <a:ea typeface="Calibri" panose="020F0502020204030204" pitchFamily="34" charset="0"/>
              </a:rPr>
              <a:t> edition. Gillian is an expert in organisational culture change and ‘How to Create a Coaching Culture’ is in its 2</a:t>
            </a:r>
            <a:r>
              <a:rPr lang="en-GB" sz="1400" baseline="30000" dirty="0">
                <a:solidFill>
                  <a:srgbClr val="740060"/>
                </a:solidFill>
                <a:latin typeface="Aptos" panose="020B0004020202020204" pitchFamily="34" charset="0"/>
                <a:ea typeface="Calibri" panose="020F0502020204030204" pitchFamily="34" charset="0"/>
              </a:rPr>
              <a:t>nd</a:t>
            </a:r>
            <a:r>
              <a:rPr lang="en-GB" sz="1400" dirty="0">
                <a:solidFill>
                  <a:srgbClr val="740060"/>
                </a:solidFill>
                <a:latin typeface="Aptos" panose="020B0004020202020204" pitchFamily="34" charset="0"/>
                <a:ea typeface="Calibri" panose="020F0502020204030204" pitchFamily="34" charset="0"/>
              </a:rPr>
              <a:t> edition.</a:t>
            </a:r>
          </a:p>
          <a:p>
            <a:pPr algn="just">
              <a:lnSpc>
                <a:spcPct val="107000"/>
              </a:lnSpc>
              <a:spcAft>
                <a:spcPts val="600"/>
              </a:spcAft>
            </a:pPr>
            <a:r>
              <a:rPr lang="en-GB" sz="1400" dirty="0">
                <a:solidFill>
                  <a:srgbClr val="740060"/>
                </a:solidFill>
                <a:latin typeface="Aptos" panose="020B0004020202020204" pitchFamily="34" charset="0"/>
              </a:rPr>
              <a:t>Gillian developed the Women’s Development programme RISE which is delivered in the UK, UAE and USA.</a:t>
            </a:r>
          </a:p>
          <a:p>
            <a:pPr algn="just">
              <a:spcAft>
                <a:spcPts val="600"/>
              </a:spcAft>
            </a:pPr>
            <a:r>
              <a:rPr lang="en-GB" sz="1400" dirty="0">
                <a:solidFill>
                  <a:srgbClr val="740060"/>
                </a:solidFill>
                <a:effectLst/>
                <a:latin typeface="Aptos" panose="020B0004020202020204" pitchFamily="34" charset="0"/>
                <a:ea typeface="Arial" panose="020B0604020202020204" pitchFamily="34" charset="0"/>
                <a:cs typeface="Arial" panose="020B0604020202020204" pitchFamily="34" charset="0"/>
              </a:rPr>
              <a:t>Gillian</a:t>
            </a:r>
            <a:r>
              <a:rPr lang="en-GB" sz="1400" b="1" dirty="0">
                <a:solidFill>
                  <a:srgbClr val="740060"/>
                </a:solidFill>
                <a:effectLst/>
                <a:latin typeface="Aptos" panose="020B0004020202020204" pitchFamily="34" charset="0"/>
                <a:ea typeface="Arial" panose="020B0604020202020204" pitchFamily="34" charset="0"/>
                <a:cs typeface="Arial" panose="020B0604020202020204" pitchFamily="34" charset="0"/>
              </a:rPr>
              <a:t> </a:t>
            </a:r>
            <a:r>
              <a:rPr lang="en-GB" sz="1400" dirty="0">
                <a:solidFill>
                  <a:srgbClr val="740060"/>
                </a:solidFill>
                <a:effectLst/>
                <a:latin typeface="Aptos" panose="020B0004020202020204" pitchFamily="34" charset="0"/>
                <a:ea typeface="Arial" panose="020B0604020202020204" pitchFamily="34" charset="0"/>
                <a:cs typeface="Arial" panose="020B0604020202020204" pitchFamily="34" charset="0"/>
              </a:rPr>
              <a:t>has an energetic, confident and humorous personality and is naturally inquisitive, direct and focused. She is highly experienced at helping people to identify ‘blind spots’ through giving objective and insightful feedback that ensures they feel empowered to make changes.  Her focus in sessions is ensuring that the ‘real issue’ has been identified and that people are accountable for actions agreed. It is vital to Gillian that she enables clients to feel empowered and ready to take responsibility/ownership of the issues discussed.</a:t>
            </a:r>
          </a:p>
          <a:p>
            <a:endParaRPr lang="en-GB" sz="1600" dirty="0">
              <a:solidFill>
                <a:srgbClr val="740060"/>
              </a:solidFill>
              <a:latin typeface="Calibri" panose="020F0502020204030204" pitchFamily="34" charset="0"/>
              <a:ea typeface="Arial" panose="020B0604020202020204" pitchFamily="34" charset="0"/>
              <a:cs typeface="Arial" panose="020B0604020202020204" pitchFamily="34" charset="0"/>
            </a:endParaRPr>
          </a:p>
          <a:p>
            <a:r>
              <a:rPr lang="en-GB" sz="1600" b="1" dirty="0">
                <a:solidFill>
                  <a:srgbClr val="740060"/>
                </a:solidFill>
                <a:effectLst/>
                <a:latin typeface="Aptos" panose="020B0004020202020204" pitchFamily="34" charset="0"/>
                <a:ea typeface="Arial" panose="020B0604020202020204" pitchFamily="34" charset="0"/>
                <a:cs typeface="Arial" panose="020B0604020202020204" pitchFamily="34" charset="0"/>
              </a:rPr>
              <a:t>Coaching Assignments</a:t>
            </a:r>
          </a:p>
          <a:p>
            <a:endParaRPr lang="en-GB" sz="1600" dirty="0">
              <a:solidFill>
                <a:srgbClr val="740060"/>
              </a:solidFill>
              <a:effectLst/>
              <a:latin typeface="Calibri" panose="020F0502020204030204" pitchFamily="34" charset="0"/>
              <a:ea typeface="Calibri" panose="020F0502020204030204" pitchFamily="34" charset="0"/>
              <a:cs typeface="Times New Roman" panose="02020603050405020304" pitchFamily="18" charset="0"/>
            </a:endParaRPr>
          </a:p>
          <a:p>
            <a:pPr marL="285728" indent="-285728" algn="just">
              <a:buFont typeface="Arial" panose="020B0604020202020204" pitchFamily="34" charset="0"/>
              <a:buChar char="•"/>
            </a:pPr>
            <a:r>
              <a:rPr lang="en-GB" sz="1400" dirty="0">
                <a:solidFill>
                  <a:srgbClr val="740060"/>
                </a:solidFill>
                <a:latin typeface="Aptos" panose="020B0004020202020204" pitchFamily="34" charset="0"/>
              </a:rPr>
              <a:t>Coaching Women to prepare for the next role by eliminating Imposter Syndrome and increasing confidence</a:t>
            </a:r>
          </a:p>
          <a:p>
            <a:pPr marL="285728" indent="-285728" algn="just">
              <a:buFont typeface="Arial" panose="020B0604020202020204" pitchFamily="34" charset="0"/>
              <a:buChar char="•"/>
            </a:pPr>
            <a:r>
              <a:rPr lang="en-GB" sz="1400" dirty="0">
                <a:solidFill>
                  <a:srgbClr val="740060"/>
                </a:solidFill>
                <a:latin typeface="Aptos" panose="020B0004020202020204" pitchFamily="34" charset="0"/>
              </a:rPr>
              <a:t>Coaching directors in global organisations to manage multiple stakeholders</a:t>
            </a:r>
          </a:p>
          <a:p>
            <a:pPr marL="285728" indent="-285728" algn="just">
              <a:buFont typeface="Arial" panose="020B0604020202020204" pitchFamily="34" charset="0"/>
              <a:buChar char="•"/>
            </a:pPr>
            <a:r>
              <a:rPr lang="en-GB" sz="1400" dirty="0">
                <a:solidFill>
                  <a:srgbClr val="740060"/>
                </a:solidFill>
                <a:latin typeface="Aptos" panose="020B0004020202020204" pitchFamily="34" charset="0"/>
              </a:rPr>
              <a:t>Coaching Managing Directors and facilitating executive meetings to increase personal and organisational effectiveness.</a:t>
            </a:r>
          </a:p>
          <a:p>
            <a:pPr marL="285728" indent="-285728" algn="just">
              <a:buFont typeface="Arial" panose="020B0604020202020204" pitchFamily="34" charset="0"/>
              <a:buChar char="•"/>
            </a:pPr>
            <a:r>
              <a:rPr lang="en-GB" sz="1400" dirty="0">
                <a:solidFill>
                  <a:srgbClr val="740060"/>
                </a:solidFill>
                <a:latin typeface="Aptos" panose="020B0004020202020204" pitchFamily="34" charset="0"/>
              </a:rPr>
              <a:t>Executive Board “repair” and improvement</a:t>
            </a:r>
          </a:p>
          <a:p>
            <a:pPr marL="285728" indent="-285728" algn="just">
              <a:buFont typeface="Arial" panose="020B0604020202020204" pitchFamily="34" charset="0"/>
              <a:buChar char="•"/>
            </a:pPr>
            <a:r>
              <a:rPr lang="en-GB" sz="1400" dirty="0">
                <a:solidFill>
                  <a:srgbClr val="740060"/>
                </a:solidFill>
                <a:latin typeface="Aptos" panose="020B0004020202020204" pitchFamily="34" charset="0"/>
              </a:rPr>
              <a:t>Coaching leaders to develop Emotional Intelligence and Leadership Style</a:t>
            </a:r>
          </a:p>
          <a:p>
            <a:pPr>
              <a:lnSpc>
                <a:spcPct val="107000"/>
              </a:lnSpc>
              <a:spcAft>
                <a:spcPts val="800"/>
              </a:spcAft>
            </a:pPr>
            <a:r>
              <a:rPr lang="en-GB" sz="1600" dirty="0">
                <a:solidFill>
                  <a:srgbClr val="740060"/>
                </a:solidFill>
                <a:latin typeface="Aptos" panose="020B0004020202020204" pitchFamily="34" charset="0"/>
                <a:ea typeface="Calibri" panose="020F0502020204030204" pitchFamily="34" charset="0"/>
              </a:rPr>
              <a:t> </a:t>
            </a:r>
            <a:endParaRPr lang="en-GB" sz="1600" b="1" dirty="0">
              <a:solidFill>
                <a:srgbClr val="740060"/>
              </a:solidFill>
              <a:latin typeface="Aptos" panose="020B0004020202020204" pitchFamily="34" charset="0"/>
              <a:ea typeface="Calibri" panose="020F0502020204030204" pitchFamily="34" charset="0"/>
            </a:endParaRPr>
          </a:p>
          <a:p>
            <a:endParaRPr lang="en-GB" sz="1600" b="1" dirty="0">
              <a:solidFill>
                <a:srgbClr val="740060"/>
              </a:solidFill>
              <a:latin typeface="Aptos" panose="020B0004020202020204" pitchFamily="34" charset="0"/>
              <a:ea typeface="Calibri" panose="020F0502020204030204" pitchFamily="34"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11" y="528819"/>
            <a:ext cx="2066711" cy="831837"/>
          </a:xfrm>
          <a:prstGeom prst="rect">
            <a:avLst/>
          </a:prstGeom>
        </p:spPr>
      </p:pic>
      <p:pic>
        <p:nvPicPr>
          <p:cNvPr id="10" name="Picture 9" descr="Medium shot of a person smiling&#10;&#10;Description automatically generated">
            <a:extLst>
              <a:ext uri="{FF2B5EF4-FFF2-40B4-BE49-F238E27FC236}">
                <a16:creationId xmlns:a16="http://schemas.microsoft.com/office/drawing/2014/main" id="{C18AAB1D-06D2-D5E7-E6B3-933BD6E4A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469" y="293580"/>
            <a:ext cx="1739899" cy="1782000"/>
          </a:xfrm>
          <a:prstGeom prst="ellipse">
            <a:avLst/>
          </a:prstGeom>
          <a:ln w="63500" cap="rnd">
            <a:noFill/>
          </a:ln>
          <a:effectLst>
            <a:outerShdw blurRad="381000" dist="292100" dir="5400000" sx="-80000" sy="-18000" rotWithShape="0">
              <a:srgbClr val="000000">
                <a:alpha val="22000"/>
              </a:srgbClr>
            </a:outerShdw>
          </a:effectLst>
        </p:spPr>
      </p:pic>
      <p:sp>
        <p:nvSpPr>
          <p:cNvPr id="4" name="TextBox 3">
            <a:extLst>
              <a:ext uri="{FF2B5EF4-FFF2-40B4-BE49-F238E27FC236}">
                <a16:creationId xmlns:a16="http://schemas.microsoft.com/office/drawing/2014/main" id="{9676DE51-302F-CF24-505D-5D056D497E33}"/>
              </a:ext>
            </a:extLst>
          </p:cNvPr>
          <p:cNvSpPr txBox="1"/>
          <p:nvPr/>
        </p:nvSpPr>
        <p:spPr>
          <a:xfrm>
            <a:off x="1208790" y="12238858"/>
            <a:ext cx="2635050" cy="523220"/>
          </a:xfrm>
          <a:prstGeom prst="rect">
            <a:avLst/>
          </a:prstGeom>
          <a:noFill/>
        </p:spPr>
        <p:txBody>
          <a:bodyPr wrap="square">
            <a:spAutoFit/>
          </a:bodyPr>
          <a:lstStyle/>
          <a:p>
            <a:pPr algn="ctr"/>
            <a:r>
              <a:rPr lang="en-GB" sz="1400" dirty="0">
                <a:solidFill>
                  <a:schemeClr val="bg1"/>
                </a:solidFill>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Tree>
    <p:extLst>
      <p:ext uri="{BB962C8B-B14F-4D97-AF65-F5344CB8AC3E}">
        <p14:creationId xmlns:p14="http://schemas.microsoft.com/office/powerpoint/2010/main" val="3793505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2062103"/>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Training programmes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Design</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Experimental Training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Leadership Management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Coaching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Learning conferences</a:t>
            </a:r>
            <a:endParaRPr lang="en-US"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077218"/>
          </a:xfrm>
          <a:prstGeom prst="rect">
            <a:avLst/>
          </a:prstGeom>
          <a:noFill/>
        </p:spPr>
        <p:txBody>
          <a:bodyPr wrap="square" rtlCol="0">
            <a:spAutoFit/>
          </a:bodyPr>
          <a:lstStyle/>
          <a:p>
            <a:r>
              <a:rPr lang="en-GB" sz="4000" b="1" dirty="0">
                <a:solidFill>
                  <a:schemeClr val="bg1"/>
                </a:solidFill>
                <a:latin typeface="Aptos" panose="020B0004020202020204" pitchFamily="34" charset="0"/>
              </a:rPr>
              <a:t>IAN WILSON</a:t>
            </a:r>
          </a:p>
          <a:p>
            <a:r>
              <a:rPr lang="en-GB" sz="2400" dirty="0">
                <a:solidFill>
                  <a:schemeClr val="bg1"/>
                </a:solidFill>
                <a:latin typeface="Aptos" panose="020B0004020202020204" pitchFamily="34" charset="0"/>
              </a:rPr>
              <a:t>Coach &amp; Facilitator</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4" y="5087041"/>
            <a:ext cx="3713355" cy="4152932"/>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342900" lvl="0" indent="-342900" rtl="0">
              <a:spcAft>
                <a:spcPts val="1000"/>
              </a:spcAft>
              <a:buFont typeface="Calibri" panose="020F0502020204030204" pitchFamily="34" charset="0"/>
              <a:buChar char="•"/>
            </a:pPr>
            <a:r>
              <a:rPr lang="en-GB" b="0" dirty="0">
                <a:effectLst/>
                <a:ea typeface="Times New Roman" panose="02020603050405020304" pitchFamily="18" charset="0"/>
                <a:cs typeface="ArialMT"/>
              </a:rPr>
              <a:t>ILM Level 7 Certificate in Executive Coaching and Mentoring </a:t>
            </a:r>
          </a:p>
          <a:p>
            <a:pPr marL="342900" lvl="0" indent="-342900" rtl="0">
              <a:spcAft>
                <a:spcPts val="1000"/>
              </a:spcAft>
              <a:buFont typeface="Calibri" panose="020F0502020204030204" pitchFamily="34" charset="0"/>
              <a:buChar char="•"/>
            </a:pPr>
            <a:r>
              <a:rPr lang="en-GB" b="0" dirty="0">
                <a:effectLst/>
                <a:ea typeface="Times New Roman" panose="02020603050405020304" pitchFamily="18" charset="0"/>
                <a:cs typeface="Arial" panose="020B0604020202020204" pitchFamily="34" charset="0"/>
              </a:rPr>
              <a:t>Coach Practitioner (INLPTA) </a:t>
            </a:r>
            <a:endParaRPr lang="en-GB" b="0" dirty="0">
              <a:effectLst/>
              <a:ea typeface="Times New Roman" panose="02020603050405020304" pitchFamily="18" charset="0"/>
              <a:cs typeface="ArialMT"/>
            </a:endParaRPr>
          </a:p>
          <a:p>
            <a:pPr marL="342900" lvl="0" indent="-342900">
              <a:buFont typeface="Calibri" panose="020F0502020204030204" pitchFamily="34" charset="0"/>
              <a:buChar char="•"/>
            </a:pPr>
            <a:r>
              <a:rPr lang="en-GB" b="0" dirty="0">
                <a:effectLst/>
                <a:ea typeface="Times New Roman" panose="02020603050405020304" pitchFamily="18" charset="0"/>
                <a:cs typeface="Arial" panose="020B0604020202020204" pitchFamily="34" charset="0"/>
              </a:rPr>
              <a:t>BA (Hons) Management (2.1)  </a:t>
            </a:r>
            <a:endParaRPr lang="en-GB" b="0" dirty="0">
              <a:effectLst/>
              <a:ea typeface="Times New Roman" panose="02020603050405020304" pitchFamily="18" charset="0"/>
              <a:cs typeface="ArialMT"/>
            </a:endParaRPr>
          </a:p>
          <a:p>
            <a:pPr marL="342900" lvl="0" indent="-342900">
              <a:buFont typeface="Calibri" panose="020F0502020204030204" pitchFamily="34" charset="0"/>
              <a:buChar char="•"/>
            </a:pPr>
            <a:r>
              <a:rPr lang="en-GB" b="0" dirty="0">
                <a:effectLst/>
                <a:ea typeface="Times New Roman" panose="02020603050405020304" pitchFamily="18" charset="0"/>
                <a:cs typeface="Arial" panose="020B0604020202020204" pitchFamily="34" charset="0"/>
              </a:rPr>
              <a:t>Transactional Analysis TA 101</a:t>
            </a:r>
            <a:endParaRPr lang="en-GB" b="0" dirty="0">
              <a:effectLst/>
              <a:ea typeface="Times New Roman" panose="02020603050405020304" pitchFamily="18" charset="0"/>
              <a:cs typeface="ArialMT"/>
            </a:endParaRPr>
          </a:p>
          <a:p>
            <a:pPr marL="342900" lvl="0" indent="-342900">
              <a:buFont typeface="Calibri" panose="020F0502020204030204" pitchFamily="34" charset="0"/>
              <a:buChar char="•"/>
            </a:pPr>
            <a:r>
              <a:rPr lang="en-GB" b="0" dirty="0">
                <a:effectLst/>
                <a:ea typeface="Times New Roman" panose="02020603050405020304" pitchFamily="18" charset="0"/>
                <a:cs typeface="Arial" panose="020B0604020202020204" pitchFamily="34" charset="0"/>
              </a:rPr>
              <a:t>MBTI Step 1 &amp; 2 Certified</a:t>
            </a:r>
            <a:endParaRPr lang="en-GB" b="0" dirty="0">
              <a:effectLst/>
              <a:ea typeface="Times New Roman" panose="02020603050405020304" pitchFamily="18" charset="0"/>
              <a:cs typeface="ArialMT"/>
            </a:endParaRPr>
          </a:p>
          <a:p>
            <a:pPr marL="342900" lvl="0" indent="-342900">
              <a:buFont typeface="Calibri" panose="020F0502020204030204" pitchFamily="34" charset="0"/>
              <a:buChar char="•"/>
            </a:pPr>
            <a:r>
              <a:rPr lang="en-GB" b="0" dirty="0">
                <a:effectLst/>
                <a:ea typeface="Times New Roman" panose="02020603050405020304" pitchFamily="18" charset="0"/>
                <a:cs typeface="Arial" panose="020B0604020202020204" pitchFamily="34" charset="0"/>
              </a:rPr>
              <a:t>PPA (DISC) certified </a:t>
            </a:r>
            <a:endParaRPr lang="en-GB" b="0" dirty="0">
              <a:effectLst/>
              <a:ea typeface="Times New Roman" panose="02020603050405020304" pitchFamily="18" charset="0"/>
              <a:cs typeface="ArialMT"/>
            </a:endParaRPr>
          </a:p>
          <a:p>
            <a:pPr marL="342900" lvl="0" indent="-342900">
              <a:buFont typeface="Calibri" panose="020F0502020204030204" pitchFamily="34" charset="0"/>
              <a:buChar char="•"/>
            </a:pPr>
            <a:r>
              <a:rPr lang="en-GB" b="0" dirty="0">
                <a:effectLst/>
                <a:ea typeface="Times New Roman" panose="02020603050405020304" pitchFamily="18" charset="0"/>
                <a:cs typeface="Arial" panose="020B0604020202020204" pitchFamily="34" charset="0"/>
              </a:rPr>
              <a:t>NLP Practitioner (ABNLP and INHNLP)</a:t>
            </a:r>
            <a:endParaRPr lang="en-GB" b="0" dirty="0">
              <a:effectLst/>
              <a:ea typeface="Times New Roman" panose="02020603050405020304" pitchFamily="18" charset="0"/>
              <a:cs typeface="ArialMT"/>
            </a:endParaRPr>
          </a:p>
          <a:p>
            <a:pPr marL="342900" lvl="0" indent="-342900">
              <a:buFont typeface="Calibri" panose="020F0502020204030204" pitchFamily="34" charset="0"/>
              <a:buChar char="•"/>
            </a:pPr>
            <a:r>
              <a:rPr lang="en-GB" b="0" dirty="0">
                <a:effectLst/>
                <a:ea typeface="Times New Roman" panose="02020603050405020304" pitchFamily="18" charset="0"/>
                <a:cs typeface="Arial" panose="020B0604020202020204" pitchFamily="34" charset="0"/>
              </a:rPr>
              <a:t>Emotional Intelligence training (JCA)</a:t>
            </a:r>
            <a:endParaRPr lang="en-GB" b="0" dirty="0">
              <a:effectLst/>
              <a:ea typeface="Times New Roman" panose="02020603050405020304" pitchFamily="18" charset="0"/>
              <a:cs typeface="ArialMT"/>
            </a:endParaRPr>
          </a:p>
          <a:p>
            <a:pPr marL="342900" lvl="0" indent="-342900">
              <a:buFont typeface="Calibri" panose="020F0502020204030204" pitchFamily="34" charset="0"/>
              <a:buChar char="•"/>
            </a:pPr>
            <a:r>
              <a:rPr lang="en-GB" b="0" dirty="0">
                <a:effectLst/>
                <a:ea typeface="Times New Roman" panose="02020603050405020304" pitchFamily="18" charset="0"/>
                <a:cs typeface="Arial" panose="020B0604020202020204" pitchFamily="34" charset="0"/>
              </a:rPr>
              <a:t>Certified Business Communications Practitioner </a:t>
            </a:r>
            <a:endParaRPr lang="en-GB" b="0" dirty="0">
              <a:effectLst/>
              <a:ea typeface="Times New Roman" panose="02020603050405020304" pitchFamily="18" charset="0"/>
              <a:cs typeface="ArialMT"/>
            </a:endParaRPr>
          </a:p>
        </p:txBody>
      </p:sp>
      <p:sp>
        <p:nvSpPr>
          <p:cNvPr id="9" name="TextBox 8">
            <a:extLst>
              <a:ext uri="{FF2B5EF4-FFF2-40B4-BE49-F238E27FC236}">
                <a16:creationId xmlns:a16="http://schemas.microsoft.com/office/drawing/2014/main" id="{49A5CFBB-B1BD-E8AD-66C6-790FBE0268FA}"/>
              </a:ext>
            </a:extLst>
          </p:cNvPr>
          <p:cNvSpPr txBox="1"/>
          <p:nvPr/>
        </p:nvSpPr>
        <p:spPr>
          <a:xfrm>
            <a:off x="387460" y="9302319"/>
            <a:ext cx="3444915" cy="3539430"/>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Airbus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RBS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Deutsche Bank</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Jaguar Land Rover</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Deloitte</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Sofinco</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INSEAD</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African Development Bank</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Credit Agricole </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7142725"/>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500" dirty="0">
              <a:solidFill>
                <a:srgbClr val="740060"/>
              </a:solidFill>
              <a:latin typeface="Aptos" panose="020B000402020202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GB" sz="15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Ian Wilson has over 26 years’ experience in the field of learning and development, including coaching individuals, teams, and coach training for managers. His work has included full-time work for an NGO and a large international training company. Additionally, he has spent over a decade as an independent consultant. </a:t>
            </a:r>
          </a:p>
          <a:p>
            <a:pPr algn="just">
              <a:lnSpc>
                <a:spcPct val="115000"/>
              </a:lnSpc>
              <a:spcAft>
                <a:spcPts val="600"/>
              </a:spcAft>
            </a:pPr>
            <a:r>
              <a:rPr lang="en-GB" sz="15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Ian is a high-level coach for white-water kayaking and rock climbing. He uses his experience in this area to strong effect </a:t>
            </a:r>
            <a:r>
              <a:rPr lang="en-GB" sz="1500" dirty="0">
                <a:solidFill>
                  <a:srgbClr val="740060"/>
                </a:solidFill>
                <a:latin typeface="Aptos" panose="020B0004020202020204" pitchFamily="34" charset="0"/>
                <a:ea typeface="Calibri" panose="020F0502020204030204" pitchFamily="34" charset="0"/>
                <a:cs typeface="Times New Roman" panose="02020603050405020304" pitchFamily="18" charset="0"/>
              </a:rPr>
              <a:t>through</a:t>
            </a:r>
            <a:r>
              <a:rPr lang="en-GB" sz="15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 goal setting, performance review and high performance. </a:t>
            </a:r>
          </a:p>
          <a:p>
            <a:pPr algn="just">
              <a:lnSpc>
                <a:spcPct val="115000"/>
              </a:lnSpc>
              <a:spcAft>
                <a:spcPts val="600"/>
              </a:spcAft>
            </a:pPr>
            <a:r>
              <a:rPr lang="en-GB" sz="15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Through international work with many nationalities, as well as living in France, Ian has a strong affinity with intercultural groups and second language speakers. He has developed a clear and concise style that does not rely on the complexity and nuances of language that non-native English speakers sometimes find challenging. </a:t>
            </a:r>
          </a:p>
          <a:p>
            <a:pPr algn="just">
              <a:lnSpc>
                <a:spcPct val="115000"/>
              </a:lnSpc>
              <a:spcAft>
                <a:spcPts val="600"/>
              </a:spcAft>
            </a:pPr>
            <a:r>
              <a:rPr lang="en-GB" sz="1500" b="0" i="0" dirty="0">
                <a:solidFill>
                  <a:srgbClr val="740060"/>
                </a:solidFill>
                <a:effectLst/>
                <a:latin typeface="Aptos" panose="020B0004020202020204" pitchFamily="34" charset="0"/>
              </a:rPr>
              <a:t>Ian has a relaxed, friendly questioning approach, quickly establishing rapport with clients. Coaching clients can expect to be challenged and held accountable for action plans and follow up, but this is always done in a supportive and non-judgemental way.</a:t>
            </a:r>
            <a:endParaRPr lang="en-GB" sz="15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600" y="9912209"/>
            <a:ext cx="4426209" cy="3549177"/>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sz="1500" b="1" dirty="0"/>
          </a:p>
          <a:p>
            <a:pPr marL="285750" lvl="0" indent="-285750" algn="just" rtl="0">
              <a:lnSpc>
                <a:spcPct val="115000"/>
              </a:lnSpc>
              <a:spcAft>
                <a:spcPts val="1000"/>
              </a:spcAft>
              <a:buFont typeface="Arial" panose="020B0604020202020204" pitchFamily="34" charset="0"/>
              <a:buChar char="•"/>
            </a:pPr>
            <a:r>
              <a:rPr lang="en-US" sz="1500" dirty="0">
                <a:effectLst/>
                <a:ea typeface="Times New Roman" panose="02020603050405020304" pitchFamily="18" charset="0"/>
                <a:cs typeface="Calibri" panose="020F0502020204030204" pitchFamily="34" charset="0"/>
              </a:rPr>
              <a:t>Emotional Intelligence based experiential programme for UAE government department in conjunction with a top business school.</a:t>
            </a:r>
            <a:endParaRPr lang="en-GB" sz="1500" dirty="0"/>
          </a:p>
          <a:p>
            <a:pPr marL="285750" indent="-285750" algn="just">
              <a:buFont typeface="Arial" panose="020B0604020202020204" pitchFamily="34" charset="0"/>
              <a:buChar char="•"/>
            </a:pPr>
            <a:r>
              <a:rPr lang="en-GB" sz="1500" dirty="0">
                <a:effectLst/>
                <a:ea typeface="Times New Roman" panose="02020603050405020304" pitchFamily="18" charset="0"/>
                <a:cs typeface="Times New Roman" panose="02020603050405020304" pitchFamily="18" charset="0"/>
              </a:rPr>
              <a:t>Graduate induction event using experiential learning activities (such as Community projects) to develop self-awareness, team and leadership skills.</a:t>
            </a:r>
            <a:endParaRPr lang="en-GB" sz="1500" dirty="0"/>
          </a:p>
          <a:p>
            <a:endParaRPr lang="en-GB" sz="1500" dirty="0"/>
          </a:p>
          <a:p>
            <a:pPr marL="285750" indent="-285750">
              <a:buFont typeface="Arial" panose="020B0604020202020204" pitchFamily="34" charset="0"/>
              <a:buChar char="•"/>
            </a:pPr>
            <a:endParaRPr lang="en-GB" sz="1500" dirty="0"/>
          </a:p>
          <a:p>
            <a:endParaRPr lang="en-GB" sz="1500" dirty="0"/>
          </a:p>
          <a:p>
            <a:endParaRPr lang="en-GB" sz="1500" dirty="0"/>
          </a:p>
          <a:p>
            <a:endParaRPr lang="en-US" sz="1500" dirty="0"/>
          </a:p>
        </p:txBody>
      </p:sp>
      <p:pic>
        <p:nvPicPr>
          <p:cNvPr id="8" name="Picture 7" descr="A close-up of a person&#10;&#10;Description automatically generated">
            <a:extLst>
              <a:ext uri="{FF2B5EF4-FFF2-40B4-BE49-F238E27FC236}">
                <a16:creationId xmlns:a16="http://schemas.microsoft.com/office/drawing/2014/main" id="{8633B7F4-8B1A-BC84-9173-771B7E435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089" y="283706"/>
            <a:ext cx="1730376"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257491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732286"/>
            <a:ext cx="3713356" cy="2308324"/>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Coaching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Facilitation</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HR Consultancy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Transition and Career Coaching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Team Development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Use of psychometrics</a:t>
            </a:r>
          </a:p>
          <a:p>
            <a:pPr marL="285750" indent="-285750">
              <a:buFont typeface="Arial" panose="020B0604020202020204" pitchFamily="34" charset="0"/>
              <a:buChar char="•"/>
            </a:pPr>
            <a:endParaRPr lang="en-US"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115990" cy="1815882"/>
          </a:xfrm>
          <a:prstGeom prst="rect">
            <a:avLst/>
          </a:prstGeom>
          <a:noFill/>
        </p:spPr>
        <p:txBody>
          <a:bodyPr wrap="square" rtlCol="0">
            <a:spAutoFit/>
          </a:bodyPr>
          <a:lstStyle/>
          <a:p>
            <a:r>
              <a:rPr lang="en-GB" sz="4000" b="1" dirty="0">
                <a:solidFill>
                  <a:schemeClr val="bg1"/>
                </a:solidFill>
                <a:latin typeface="Aptos" panose="020B0004020202020204" pitchFamily="34" charset="0"/>
              </a:rPr>
              <a:t>JACKIE ADAMS </a:t>
            </a:r>
          </a:p>
          <a:p>
            <a:r>
              <a:rPr lang="en-GB" sz="2400" dirty="0">
                <a:solidFill>
                  <a:schemeClr val="bg1"/>
                </a:solidFill>
                <a:latin typeface="Aptos" panose="020B0004020202020204" pitchFamily="34" charset="0"/>
              </a:rPr>
              <a:t>Coach &amp; Experienced HR </a:t>
            </a:r>
          </a:p>
          <a:p>
            <a:r>
              <a:rPr lang="en-GB" sz="2400" dirty="0">
                <a:solidFill>
                  <a:schemeClr val="bg1"/>
                </a:solidFill>
                <a:latin typeface="Aptos" panose="020B0004020202020204" pitchFamily="34" charset="0"/>
              </a:rPr>
              <a:t>Professional</a:t>
            </a:r>
          </a:p>
          <a:p>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90833" y="4862789"/>
            <a:ext cx="3713355" cy="6730048"/>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285750" indent="-285750">
              <a:buFont typeface="Arial" panose="020B0604020202020204" pitchFamily="34" charset="0"/>
              <a:buChar char="•"/>
            </a:pPr>
            <a:r>
              <a:rPr lang="en-US" b="0" dirty="0"/>
              <a:t>MA Employment Law and Employee Relations</a:t>
            </a:r>
          </a:p>
          <a:p>
            <a:pPr marL="285750" indent="-285750">
              <a:buFont typeface="Arial" panose="020B0604020202020204" pitchFamily="34" charset="0"/>
              <a:buChar char="•"/>
            </a:pPr>
            <a:r>
              <a:rPr lang="en-US" b="0" dirty="0"/>
              <a:t>CIPD Advanced Certificate in Reward Management</a:t>
            </a:r>
          </a:p>
          <a:p>
            <a:pPr marL="285750" indent="-285750">
              <a:buFont typeface="Arial" panose="020B0604020202020204" pitchFamily="34" charset="0"/>
              <a:buChar char="•"/>
            </a:pPr>
            <a:r>
              <a:rPr lang="en-US" b="0" dirty="0"/>
              <a:t>Towers Watson Reward Leadership Programme </a:t>
            </a:r>
          </a:p>
          <a:p>
            <a:pPr marL="285750" indent="-285750">
              <a:buFont typeface="Arial" panose="020B0604020202020204" pitchFamily="34" charset="0"/>
              <a:buChar char="•"/>
            </a:pPr>
            <a:r>
              <a:rPr lang="en-US" b="0" dirty="0">
                <a:effectLst/>
                <a:ea typeface="Calibri" panose="020F0502020204030204" pitchFamily="34" charset="0"/>
                <a:cs typeface="Times New Roman" panose="02020603050405020304" pitchFamily="18" charset="0"/>
              </a:rPr>
              <a:t>AoEC Practitioner Diploma in Executive Coaching (affiliated with Middlesex University)</a:t>
            </a:r>
          </a:p>
          <a:p>
            <a:pPr marL="285750" indent="-285750">
              <a:buFont typeface="Arial" panose="020B0604020202020204" pitchFamily="34" charset="0"/>
              <a:buChar char="•"/>
            </a:pPr>
            <a:r>
              <a:rPr lang="en-US" b="0" dirty="0">
                <a:effectLst/>
                <a:ea typeface="Calibri" panose="020F0502020204030204" pitchFamily="34" charset="0"/>
                <a:cs typeface="Times New Roman" panose="02020603050405020304" pitchFamily="18" charset="0"/>
              </a:rPr>
              <a:t>British Psychological Society – Qualified at levels A&amp;B</a:t>
            </a:r>
            <a:endParaRPr lang="en-US" b="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0" dirty="0">
                <a:effectLst/>
                <a:ea typeface="Calibri" panose="020F0502020204030204" pitchFamily="34" charset="0"/>
                <a:cs typeface="Times New Roman" panose="02020603050405020304" pitchFamily="18" charset="0"/>
              </a:rPr>
              <a:t>BA Home Economics and Social Administration</a:t>
            </a:r>
          </a:p>
          <a:p>
            <a:pPr marL="285750" indent="-285750">
              <a:buFont typeface="Arial" panose="020B0604020202020204" pitchFamily="34" charset="0"/>
              <a:buChar char="•"/>
            </a:pPr>
            <a:r>
              <a:rPr lang="en-US" b="0" dirty="0">
                <a:effectLst/>
                <a:ea typeface="Calibri" panose="020F0502020204030204" pitchFamily="34" charset="0"/>
                <a:cs typeface="Times New Roman" panose="02020603050405020304" pitchFamily="18" charset="0"/>
              </a:rPr>
              <a:t>Myers Briggs (Steps I and Step II)</a:t>
            </a:r>
          </a:p>
          <a:p>
            <a:pPr marL="285750" indent="-285750">
              <a:buFont typeface="Arial" panose="020B0604020202020204" pitchFamily="34" charset="0"/>
              <a:buChar char="•"/>
            </a:pPr>
            <a:r>
              <a:rPr lang="en-US" b="0" dirty="0">
                <a:effectLst/>
                <a:ea typeface="Calibri" panose="020F0502020204030204" pitchFamily="34" charset="0"/>
                <a:cs typeface="Times New Roman" panose="02020603050405020304" pitchFamily="18" charset="0"/>
              </a:rPr>
              <a:t>Hay Job Evaluation</a:t>
            </a:r>
            <a:endParaRPr lang="en-GB" b="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0" dirty="0">
                <a:effectLst/>
                <a:ea typeface="Calibri" panose="020F0502020204030204" pitchFamily="34" charset="0"/>
                <a:cs typeface="Times New Roman" panose="02020603050405020304" pitchFamily="18" charset="0"/>
              </a:rPr>
              <a:t>Investigations Training (Baker &amp; McKenzie LLP)</a:t>
            </a:r>
            <a:endParaRPr lang="en-US" b="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0" dirty="0">
                <a:effectLst/>
                <a:ea typeface="Calibri" panose="020F0502020204030204" pitchFamily="34" charset="0"/>
                <a:cs typeface="Times New Roman" panose="02020603050405020304" pitchFamily="18" charset="0"/>
              </a:rPr>
              <a:t>Qualified to use Psytech International psychometric tools, including 360 feedback</a:t>
            </a:r>
            <a:endParaRPr lang="en-GB" b="0" dirty="0">
              <a:effectLst/>
              <a:ea typeface="Calibri" panose="020F0502020204030204" pitchFamily="34" charset="0"/>
              <a:cs typeface="Times New Roman" panose="02020603050405020304" pitchFamily="18" charset="0"/>
            </a:endParaRPr>
          </a:p>
          <a:p>
            <a:endParaRPr lang="en-US" b="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b="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b="0" dirty="0"/>
          </a:p>
        </p:txBody>
      </p:sp>
      <p:sp>
        <p:nvSpPr>
          <p:cNvPr id="9" name="TextBox 8">
            <a:extLst>
              <a:ext uri="{FF2B5EF4-FFF2-40B4-BE49-F238E27FC236}">
                <a16:creationId xmlns:a16="http://schemas.microsoft.com/office/drawing/2014/main" id="{49A5CFBB-B1BD-E8AD-66C6-790FBE0268FA}"/>
              </a:ext>
            </a:extLst>
          </p:cNvPr>
          <p:cNvSpPr txBox="1"/>
          <p:nvPr/>
        </p:nvSpPr>
        <p:spPr>
          <a:xfrm>
            <a:off x="352045" y="10571419"/>
            <a:ext cx="3444915" cy="1685077"/>
          </a:xfrm>
          <a:prstGeom prst="rect">
            <a:avLst/>
          </a:prstGeom>
          <a:noFill/>
        </p:spPr>
        <p:txBody>
          <a:bodyPr wrap="square" rtlCol="0">
            <a:spAutoFit/>
          </a:bodyPr>
          <a:lstStyle/>
          <a:p>
            <a:pPr>
              <a:spcAft>
                <a:spcPts val="300"/>
              </a:spcAft>
            </a:pPr>
            <a:r>
              <a:rPr lang="en-GB" sz="1600" b="1" dirty="0">
                <a:solidFill>
                  <a:schemeClr val="bg1"/>
                </a:solidFill>
                <a:latin typeface="Aptos" panose="020B0004020202020204" pitchFamily="34" charset="0"/>
              </a:rPr>
              <a:t>Clients</a:t>
            </a:r>
          </a:p>
          <a:p>
            <a:pPr>
              <a:spcAft>
                <a:spcPts val="300"/>
              </a:spcAft>
            </a:pPr>
            <a:r>
              <a:rPr lang="en-GB" sz="1600" i="1" dirty="0">
                <a:solidFill>
                  <a:schemeClr val="bg1"/>
                </a:solidFill>
                <a:latin typeface="Aptos" panose="020B0004020202020204" pitchFamily="34" charset="0"/>
              </a:rPr>
              <a:t>Jackie has worked with clients from a variety of industries including:</a:t>
            </a:r>
          </a:p>
          <a:p>
            <a:pPr>
              <a:spcAft>
                <a:spcPts val="300"/>
              </a:spcAft>
            </a:pPr>
            <a:endParaRPr lang="en-GB" sz="1600"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Finance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Education</a:t>
            </a: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769484"/>
            <a:ext cx="4538544" cy="7550785"/>
          </a:xfrm>
          <a:prstGeom prst="rect">
            <a:avLst/>
          </a:prstGeom>
          <a:noFill/>
        </p:spPr>
        <p:txBody>
          <a:bodyPr wrap="square">
            <a:spAutoFit/>
          </a:bodyPr>
          <a:lstStyle/>
          <a:p>
            <a:pPr algn="just"/>
            <a:r>
              <a:rPr lang="en-GB" sz="1600" b="1" dirty="0">
                <a:solidFill>
                  <a:srgbClr val="740060"/>
                </a:solidFill>
                <a:latin typeface="Aptos" panose="020B0004020202020204" pitchFamily="34" charset="0"/>
                <a:ea typeface="Calibri" panose="020F0502020204030204" pitchFamily="34" charset="0"/>
              </a:rPr>
              <a:t>Personal Profile &amp; Background</a:t>
            </a:r>
          </a:p>
          <a:p>
            <a:pPr algn="just"/>
            <a:endParaRPr lang="en-GB" sz="1600" b="1" dirty="0">
              <a:solidFill>
                <a:srgbClr val="740060"/>
              </a:solidFill>
              <a:latin typeface="Aptos" panose="020B0004020202020204" pitchFamily="34" charset="0"/>
              <a:ea typeface="Calibri" panose="020F0502020204030204" pitchFamily="34" charset="0"/>
            </a:endParaRPr>
          </a:p>
          <a:p>
            <a:pPr algn="just">
              <a:spcAft>
                <a:spcPts val="600"/>
              </a:spcAft>
            </a:pPr>
            <a:r>
              <a:rPr lang="en-GB" sz="1600" dirty="0">
                <a:solidFill>
                  <a:srgbClr val="740060"/>
                </a:solidFill>
                <a:effectLst/>
                <a:latin typeface="Aptos" panose="020B0004020202020204" pitchFamily="34" charset="0"/>
                <a:ea typeface="Calibri" panose="020F0502020204030204" pitchFamily="34" charset="0"/>
              </a:rPr>
              <a:t>Jackie is a qualified and accredited executive coach with experience coaching a variety of individuals. She has a challenging, but supportive solution focused coaching style.</a:t>
            </a:r>
          </a:p>
          <a:p>
            <a:pPr algn="just">
              <a:spcAft>
                <a:spcPts val="600"/>
              </a:spcAft>
            </a:pPr>
            <a:r>
              <a:rPr lang="en-US"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Jackie is an experienced HR professional, having held senior level roles within a variety of FTSE 100 companies. She has supported business leaders and managers in a variety of challenges, which include carrying out disciplinary investigations, appeals and grievances, restructures, and redundancy consultations. She has also run reward processes and implemented talent review and succession planning processes.</a:t>
            </a:r>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a:p>
            <a:pPr algn="just">
              <a:spcAft>
                <a:spcPts val="600"/>
              </a:spcAft>
            </a:pPr>
            <a:r>
              <a:rPr lang="en-US"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rPr>
              <a:t>Jackie also has a deep knowledge of the Education Sector, having been a school governor for 10 years as well as spending 11 years as a Trustee of GLF Schools (a multi-academy trust of 40 schools). </a:t>
            </a:r>
            <a:endParaRPr lang="en-US" sz="1600" dirty="0">
              <a:solidFill>
                <a:srgbClr val="740060"/>
              </a:solidFill>
              <a:latin typeface="Aptos" panose="020B0004020202020204" pitchFamily="34" charset="0"/>
              <a:ea typeface="Calibri" panose="020F0502020204030204" pitchFamily="34" charset="0"/>
              <a:cs typeface="Times New Roman" panose="02020603050405020304" pitchFamily="18" charset="0"/>
            </a:endParaRPr>
          </a:p>
          <a:p>
            <a:pPr algn="just">
              <a:spcAft>
                <a:spcPts val="600"/>
              </a:spcAft>
            </a:pPr>
            <a:r>
              <a:rPr lang="en-GB" sz="1600" b="0" i="0" dirty="0">
                <a:solidFill>
                  <a:srgbClr val="740060"/>
                </a:solidFill>
                <a:effectLst/>
                <a:latin typeface="Aptos" panose="020B0004020202020204" pitchFamily="34" charset="0"/>
              </a:rPr>
              <a:t>Jackie has a warm and empathetic style, with great listening skills and a non-judgemental approach, and is able to build rapport and develop relationships quickly and effectively. She help clients to challenge their thoughts and behaviours, giving them space to reflect and consider options</a:t>
            </a:r>
            <a:r>
              <a:rPr lang="en-GB" sz="1400" b="0" i="0" dirty="0">
                <a:solidFill>
                  <a:srgbClr val="740060"/>
                </a:solidFill>
                <a:effectLst/>
                <a:latin typeface="Aptos" panose="020B0004020202020204" pitchFamily="34" charset="0"/>
              </a:rPr>
              <a:t>, and then enabling them to decide on next steps.</a:t>
            </a:r>
          </a:p>
          <a:p>
            <a:pPr algn="just">
              <a:spcAft>
                <a:spcPts val="400"/>
              </a:spcAft>
            </a:pPr>
            <a:endParaRPr lang="en-GB" sz="1600" dirty="0">
              <a:solidFill>
                <a:srgbClr val="740060"/>
              </a:solidFill>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191497" y="12146479"/>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737439" y="9946233"/>
            <a:ext cx="4426209" cy="2554545"/>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pPr algn="just"/>
            <a:r>
              <a:rPr lang="en-GB" b="1" dirty="0"/>
              <a:t>Coaching Assignments</a:t>
            </a:r>
          </a:p>
          <a:p>
            <a:pPr algn="just"/>
            <a:endParaRPr lang="en-GB" dirty="0"/>
          </a:p>
          <a:p>
            <a:pPr marL="285750" indent="-285750" algn="just">
              <a:buFont typeface="Arial" panose="020B0604020202020204" pitchFamily="34" charset="0"/>
              <a:buChar char="•"/>
            </a:pPr>
            <a:r>
              <a:rPr lang="en-GB" dirty="0"/>
              <a:t>Finance – coaching CEO of a major online investment service leading his company into overseas expansion and significant global growth.</a:t>
            </a:r>
          </a:p>
          <a:p>
            <a:pPr marL="285750" indent="-285750" algn="just">
              <a:buFont typeface="Arial" panose="020B0604020202020204" pitchFamily="34" charset="0"/>
              <a:buChar char="•"/>
            </a:pPr>
            <a:r>
              <a:rPr lang="en-GB" dirty="0"/>
              <a:t>Education – Executive Head Teachers, enhancing perspective and energy levels, focusing on how to ‘achieve more with less’.</a:t>
            </a:r>
          </a:p>
          <a:p>
            <a:pPr algn="just"/>
            <a:endParaRPr lang="en-US" dirty="0"/>
          </a:p>
        </p:txBody>
      </p:sp>
      <p:pic>
        <p:nvPicPr>
          <p:cNvPr id="10" name="Picture 9" descr="A person with long brown hair wearing a red shirt&#10;&#10;Description automatically generated">
            <a:extLst>
              <a:ext uri="{FF2B5EF4-FFF2-40B4-BE49-F238E27FC236}">
                <a16:creationId xmlns:a16="http://schemas.microsoft.com/office/drawing/2014/main" id="{431ADD47-FD59-EB94-0424-D813EA90B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676" y="283706"/>
            <a:ext cx="1727201"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40448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0"/>
            <a:ext cx="4621466"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288309" y="2470338"/>
            <a:ext cx="4091478" cy="2431435"/>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US" sz="15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Communication</a:t>
            </a:r>
          </a:p>
          <a:p>
            <a:pPr marL="285750" indent="-285750">
              <a:buFont typeface="Arial" panose="020B0604020202020204" pitchFamily="34" charset="0"/>
              <a:buChar char="•"/>
            </a:pPr>
            <a:r>
              <a:rPr lang="en-US" sz="15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Emotional Intelligence</a:t>
            </a:r>
          </a:p>
          <a:p>
            <a:pPr marL="285750" indent="-285750">
              <a:buFont typeface="Arial" panose="020B0604020202020204" pitchFamily="34" charset="0"/>
              <a:buChar char="•"/>
            </a:pPr>
            <a:r>
              <a:rPr lang="en-US" sz="15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Leadership</a:t>
            </a:r>
          </a:p>
          <a:p>
            <a:pPr marL="285750" indent="-285750">
              <a:buFont typeface="Arial" panose="020B0604020202020204" pitchFamily="34" charset="0"/>
              <a:buChar char="•"/>
            </a:pPr>
            <a:r>
              <a:rPr lang="en-US" sz="15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Succession Planning </a:t>
            </a:r>
            <a:endParaRPr lang="en-US" sz="1500" dirty="0">
              <a:solidFill>
                <a:schemeClr val="bg1"/>
              </a:solidFill>
              <a:latin typeface="Aptos" panose="020B00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5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Career Development</a:t>
            </a:r>
          </a:p>
          <a:p>
            <a:pPr marL="285750" indent="-285750">
              <a:buFont typeface="Arial" panose="020B0604020202020204" pitchFamily="34" charset="0"/>
              <a:buChar char="•"/>
            </a:pPr>
            <a:r>
              <a:rPr lang="en-US" sz="15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Psychological Safety</a:t>
            </a:r>
          </a:p>
          <a:p>
            <a:pPr marL="285750" indent="-285750">
              <a:buFont typeface="Arial" panose="020B0604020202020204" pitchFamily="34" charset="0"/>
              <a:buChar char="•"/>
            </a:pPr>
            <a:r>
              <a:rPr lang="en-US" sz="15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Wellbeing and Brain Based Behaviour Change</a:t>
            </a:r>
            <a:endParaRPr lang="en-US" sz="15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4601705" cy="1446550"/>
          </a:xfrm>
          <a:prstGeom prst="rect">
            <a:avLst/>
          </a:prstGeom>
          <a:noFill/>
        </p:spPr>
        <p:txBody>
          <a:bodyPr wrap="square" rtlCol="0">
            <a:spAutoFit/>
          </a:bodyPr>
          <a:lstStyle/>
          <a:p>
            <a:r>
              <a:rPr lang="en-GB" sz="4000" b="1" dirty="0">
                <a:solidFill>
                  <a:schemeClr val="bg1"/>
                </a:solidFill>
                <a:latin typeface="Aptos" panose="020B0004020202020204" pitchFamily="34" charset="0"/>
              </a:rPr>
              <a:t>JANE VILJOEN</a:t>
            </a:r>
          </a:p>
          <a:p>
            <a:r>
              <a:rPr lang="en-GB" sz="2400" dirty="0">
                <a:solidFill>
                  <a:schemeClr val="bg1"/>
                </a:solidFill>
                <a:latin typeface="Aptos" panose="020B0004020202020204" pitchFamily="34" charset="0"/>
              </a:rPr>
              <a:t>Coaching Psychologist  &amp; Executive Coach</a:t>
            </a:r>
            <a:endParaRPr lang="en-US" sz="2400"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288309" y="4884184"/>
            <a:ext cx="4091478" cy="5601533"/>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r>
              <a:rPr lang="en-US" dirty="0"/>
              <a:t>Professional Qualifications, Accreditation and memberships</a:t>
            </a:r>
          </a:p>
          <a:p>
            <a:endParaRPr lang="en-US" dirty="0"/>
          </a:p>
          <a:p>
            <a:pPr marL="285750" lvl="0" indent="-285750" rtl="0">
              <a:spcAft>
                <a:spcPts val="195"/>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MSc Occupational Psychology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BSc (Hons) Psychology and Health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Special group of Coaching Psychologists (BPS)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Post Graduate Coaching Certificate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alibri" panose="020F0502020204030204" pitchFamily="34" charset="0"/>
              </a:rPr>
              <a:t>Enhanced Practitioner of Conversational Intelligence for Coaches™ </a:t>
            </a:r>
            <a:endParaRPr lang="en-GB" sz="1500" b="0" dirty="0">
              <a:ea typeface="Times New Roman" panose="02020603050405020304" pitchFamily="18"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Solution Focused Brief Therapy and Coaching </a:t>
            </a:r>
          </a:p>
          <a:p>
            <a:pPr marL="285750" lvl="0" indent="-285750" rtl="0">
              <a:spcAft>
                <a:spcPts val="185"/>
              </a:spcAft>
              <a:buFont typeface="Arial" panose="020B0604020202020204" pitchFamily="34" charset="0"/>
              <a:buChar char="•"/>
            </a:pPr>
            <a:r>
              <a:rPr lang="en-GB" sz="1500" b="0" dirty="0">
                <a:effectLst/>
                <a:ea typeface="Times New Roman" panose="02020603050405020304" pitchFamily="18" charset="0"/>
                <a:cs typeface="Calibri" panose="020F0502020204030204" pitchFamily="34" charset="0"/>
              </a:rPr>
              <a:t>Qualified in measurement of Emotional Intelligence (JCA EIP)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JCA toolkit accredited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360 Feedback Qualification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CSL 360 Accredited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ourier New" panose="02070309020205020404" pitchFamily="49" charset="0"/>
              </a:rPr>
              <a:t>16PF Assessment qualified </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alibri" panose="020F0502020204030204" pitchFamily="34" charset="0"/>
              </a:rPr>
              <a:t>Level A and B Psychometric</a:t>
            </a:r>
            <a:endParaRPr lang="en-GB" sz="1500" b="0" dirty="0">
              <a:effectLst/>
              <a:ea typeface="Calibri" panose="020F0502020204030204" pitchFamily="34"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cs typeface="Calibri" panose="020F0502020204030204" pitchFamily="34" charset="0"/>
              </a:rPr>
              <a:t>Assessment and Testing </a:t>
            </a:r>
            <a:endParaRPr lang="en-GB" sz="1500" b="0" dirty="0">
              <a:ea typeface="Times New Roman" panose="02020603050405020304" pitchFamily="18" charset="0"/>
              <a:cs typeface="Times New Roman" panose="02020603050405020304" pitchFamily="18" charset="0"/>
            </a:endParaRPr>
          </a:p>
          <a:p>
            <a:pPr marL="285750" lvl="0" indent="-285750">
              <a:spcAft>
                <a:spcPts val="400"/>
              </a:spcAft>
              <a:buFont typeface="Arial" panose="020B0604020202020204" pitchFamily="34" charset="0"/>
              <a:buChar char="•"/>
            </a:pPr>
            <a:r>
              <a:rPr lang="en-GB" sz="1500" b="0" dirty="0">
                <a:effectLst/>
                <a:ea typeface="Times New Roman" panose="02020603050405020304" pitchFamily="18" charset="0"/>
              </a:rPr>
              <a:t>Person Centred Consultancy and Coaching </a:t>
            </a:r>
            <a:endParaRPr lang="en-US" sz="1500" b="0" dirty="0"/>
          </a:p>
        </p:txBody>
      </p:sp>
      <p:sp>
        <p:nvSpPr>
          <p:cNvPr id="9" name="TextBox 8">
            <a:extLst>
              <a:ext uri="{FF2B5EF4-FFF2-40B4-BE49-F238E27FC236}">
                <a16:creationId xmlns:a16="http://schemas.microsoft.com/office/drawing/2014/main" id="{49A5CFBB-B1BD-E8AD-66C6-790FBE0268FA}"/>
              </a:ext>
            </a:extLst>
          </p:cNvPr>
          <p:cNvSpPr txBox="1"/>
          <p:nvPr/>
        </p:nvSpPr>
        <p:spPr>
          <a:xfrm>
            <a:off x="318224" y="10629677"/>
            <a:ext cx="3444915" cy="1508105"/>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Boehringer Ingelheim </a:t>
            </a: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Sony Pictures</a:t>
            </a:r>
          </a:p>
          <a:p>
            <a:pPr marL="285750" indent="-285750">
              <a:buFont typeface="Arial" panose="020B0604020202020204" pitchFamily="34" charset="0"/>
              <a:buChar char="•"/>
            </a:pPr>
            <a:r>
              <a:rPr lang="en-GB" sz="1500" dirty="0">
                <a:solidFill>
                  <a:schemeClr val="bg1"/>
                </a:solidFill>
                <a:latin typeface="Arial" panose="020B0604020202020204" pitchFamily="34" charset="0"/>
                <a:cs typeface="Arial" panose="020B0604020202020204" pitchFamily="34" charset="0"/>
              </a:rPr>
              <a:t>HMRC</a:t>
            </a:r>
          </a:p>
          <a:p>
            <a:pPr marL="285750" indent="-285750">
              <a:buFont typeface="Arial" panose="020B0604020202020204" pitchFamily="34" charset="0"/>
              <a:buChar char="•"/>
            </a:pPr>
            <a:r>
              <a:rPr lang="en-GB" sz="1500" dirty="0">
                <a:solidFill>
                  <a:schemeClr val="bg1"/>
                </a:solidFill>
                <a:latin typeface="Arial" panose="020B0604020202020204" pitchFamily="34" charset="0"/>
                <a:cs typeface="Arial" panose="020B0604020202020204" pitchFamily="34" charset="0"/>
              </a:rPr>
              <a:t>Business Coaching Academy</a:t>
            </a: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444865"/>
            <a:ext cx="4538544" cy="7725192"/>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600" b="1" dirty="0">
              <a:solidFill>
                <a:srgbClr val="740060"/>
              </a:solidFill>
              <a:latin typeface="Aptos" panose="020B0004020202020204" pitchFamily="34" charset="0"/>
              <a:ea typeface="Calibri" panose="020F0502020204030204" pitchFamily="34" charset="0"/>
            </a:endParaRPr>
          </a:p>
          <a:p>
            <a:pPr algn="just">
              <a:spcAft>
                <a:spcPts val="600"/>
              </a:spcAft>
            </a:pPr>
            <a:r>
              <a:rPr lang="en-GB" sz="1600" dirty="0">
                <a:solidFill>
                  <a:srgbClr val="740060"/>
                </a:solidFill>
                <a:effectLst/>
                <a:latin typeface="Aptos" panose="020B0004020202020204" pitchFamily="34" charset="0"/>
                <a:ea typeface="Times New Roman" panose="02020603050405020304" pitchFamily="18" charset="0"/>
              </a:rPr>
              <a:t>Jane is a Multi-Award-Winning Coaching Psychologist and the only Executive Coach in the UK qualified with her unique credentials. </a:t>
            </a:r>
            <a:r>
              <a:rPr lang="en-GB" sz="1600" dirty="0">
                <a:solidFill>
                  <a:srgbClr val="740060"/>
                </a:solidFill>
                <a:latin typeface="Aptos" panose="020B0004020202020204" pitchFamily="34" charset="0"/>
                <a:ea typeface="Times New Roman" panose="02020603050405020304" pitchFamily="18" charset="0"/>
              </a:rPr>
              <a:t>She</a:t>
            </a:r>
            <a:r>
              <a:rPr lang="en-GB" sz="1600" dirty="0">
                <a:solidFill>
                  <a:srgbClr val="740060"/>
                </a:solidFill>
                <a:effectLst/>
                <a:latin typeface="Aptos" panose="020B0004020202020204" pitchFamily="34" charset="0"/>
                <a:ea typeface="Times New Roman" panose="02020603050405020304" pitchFamily="18" charset="0"/>
              </a:rPr>
              <a:t> is </a:t>
            </a:r>
            <a:r>
              <a:rPr lang="en-GB" sz="1600" dirty="0">
                <a:solidFill>
                  <a:srgbClr val="740060"/>
                </a:solidFill>
                <a:latin typeface="Aptos" panose="020B0004020202020204" pitchFamily="34" charset="0"/>
                <a:ea typeface="Times New Roman" panose="02020603050405020304" pitchFamily="18" charset="0"/>
              </a:rPr>
              <a:t>also a </a:t>
            </a:r>
            <a:r>
              <a:rPr lang="en-GB" sz="1600" dirty="0">
                <a:solidFill>
                  <a:srgbClr val="740060"/>
                </a:solidFill>
                <a:effectLst/>
                <a:latin typeface="Aptos" panose="020B0004020202020204" pitchFamily="34" charset="0"/>
                <a:ea typeface="Times New Roman" panose="02020603050405020304" pitchFamily="18" charset="0"/>
              </a:rPr>
              <a:t>member of EMCC member and founding member BPS Special Group of Coaching Psychologists.</a:t>
            </a:r>
            <a:endParaRPr lang="en-GB" sz="1600" dirty="0">
              <a:solidFill>
                <a:srgbClr val="740060"/>
              </a:solidFill>
              <a:latin typeface="Aptos" panose="020B0004020202020204" pitchFamily="34" charset="0"/>
              <a:ea typeface="Calibri" panose="020F0502020204030204" pitchFamily="34" charset="0"/>
              <a:cs typeface="Times New Roman" panose="02020603050405020304" pitchFamily="18" charset="0"/>
            </a:endParaRPr>
          </a:p>
          <a:p>
            <a:pPr algn="just">
              <a:spcAft>
                <a:spcPts val="600"/>
              </a:spcAft>
            </a:pPr>
            <a:r>
              <a:rPr lang="en-GB" sz="1600" dirty="0">
                <a:solidFill>
                  <a:srgbClr val="740060"/>
                </a:solidFill>
                <a:effectLst/>
                <a:latin typeface="Aptos" panose="020B0004020202020204" pitchFamily="34" charset="0"/>
                <a:ea typeface="Times New Roman" panose="02020603050405020304" pitchFamily="18" charset="0"/>
              </a:rPr>
              <a:t>A member of Forbes Coaches Council, she has a strong affiliation to positive psychology and an expertise in helping people to reach their potential. Jane utilises the practice of Conversational Intelligence™ which uses emerging research from neuroscience to increase challenge, engagement and to build organisational and interpersonal trust,</a:t>
            </a:r>
            <a:r>
              <a:rPr lang="en-GB" sz="1600" dirty="0">
                <a:solidFill>
                  <a:srgbClr val="740060"/>
                </a:solidFill>
                <a:effectLst/>
                <a:latin typeface="Aptos" panose="020B0004020202020204" pitchFamily="34" charset="0"/>
                <a:ea typeface="Times New Roman" panose="02020603050405020304" pitchFamily="18" charset="0"/>
                <a:cs typeface="Times New Roman" panose="02020603050405020304" pitchFamily="18" charset="0"/>
              </a:rPr>
              <a:t> as well as usin</a:t>
            </a:r>
            <a:r>
              <a:rPr lang="en-GB" sz="1600" dirty="0">
                <a:solidFill>
                  <a:srgbClr val="740060"/>
                </a:solidFill>
                <a:latin typeface="Aptos" panose="020B0004020202020204" pitchFamily="34" charset="0"/>
                <a:ea typeface="Times New Roman" panose="02020603050405020304" pitchFamily="18" charset="0"/>
                <a:cs typeface="Times New Roman" panose="02020603050405020304" pitchFamily="18" charset="0"/>
              </a:rPr>
              <a:t>g </a:t>
            </a:r>
            <a:r>
              <a:rPr lang="en-GB" sz="1600" dirty="0">
                <a:solidFill>
                  <a:srgbClr val="740060"/>
                </a:solidFill>
                <a:effectLst/>
                <a:latin typeface="Aptos" panose="020B0004020202020204" pitchFamily="34" charset="0"/>
                <a:ea typeface="Times New Roman" panose="02020603050405020304" pitchFamily="18" charset="0"/>
              </a:rPr>
              <a:t>practical and accessible psychological content </a:t>
            </a:r>
            <a:r>
              <a:rPr lang="en-GB" sz="1600" dirty="0">
                <a:solidFill>
                  <a:srgbClr val="740060"/>
                </a:solidFill>
                <a:effectLst/>
                <a:latin typeface="Aptos" panose="020B0004020202020204" pitchFamily="34" charset="0"/>
                <a:ea typeface="Times New Roman" panose="02020603050405020304" pitchFamily="18" charset="0"/>
                <a:cs typeface="Times New Roman" panose="02020603050405020304" pitchFamily="18" charset="0"/>
              </a:rPr>
              <a:t>to help leaders and teams excel. </a:t>
            </a:r>
          </a:p>
          <a:p>
            <a:pPr algn="just">
              <a:spcAft>
                <a:spcPts val="600"/>
              </a:spcAft>
            </a:pPr>
            <a:r>
              <a:rPr lang="en-GB" sz="1600" dirty="0">
                <a:solidFill>
                  <a:srgbClr val="740060"/>
                </a:solidFill>
                <a:effectLst/>
                <a:latin typeface="Aptos" panose="020B0004020202020204" pitchFamily="34" charset="0"/>
                <a:ea typeface="Times New Roman" panose="02020603050405020304" pitchFamily="18" charset="0"/>
              </a:rPr>
              <a:t>Jane’s psychological background gives her an in-depth understanding of approaches and a robust breadth of knowledge to decide which techniques are most appropriate for each professional client. She is deemed an expert in Emotional Intelligence and Resilience having completed research in these areas and designed and delivered products relating to them. </a:t>
            </a:r>
            <a:endParaRPr lang="en-GB" sz="1600" dirty="0">
              <a:solidFill>
                <a:srgbClr val="740060"/>
              </a:solidFill>
              <a:latin typeface="Aptos" panose="020B0004020202020204" pitchFamily="34" charset="0"/>
              <a:ea typeface="Times New Roman" panose="02020603050405020304" pitchFamily="18" charset="0"/>
              <a:cs typeface="Times New Roman" panose="02020603050405020304" pitchFamily="18" charset="0"/>
            </a:endParaRPr>
          </a:p>
          <a:p>
            <a:pPr algn="just">
              <a:spcAft>
                <a:spcPts val="600"/>
              </a:spcAft>
            </a:pPr>
            <a:r>
              <a:rPr lang="en-GB" sz="1600" dirty="0">
                <a:solidFill>
                  <a:srgbClr val="740060"/>
                </a:solidFill>
                <a:effectLst/>
                <a:latin typeface="Aptos" panose="020B0004020202020204" pitchFamily="34" charset="0"/>
                <a:ea typeface="Times New Roman" panose="02020603050405020304" pitchFamily="18" charset="0"/>
                <a:cs typeface="Times New Roman" panose="02020603050405020304" pitchFamily="18" charset="0"/>
              </a:rPr>
              <a:t>Jane has completed thousands of hours of coaching in private, public, business and financial sectors.</a:t>
            </a:r>
          </a:p>
          <a:p>
            <a:endParaRPr lang="en-US" sz="1600" dirty="0">
              <a:solidFill>
                <a:srgbClr val="740060"/>
              </a:solidFill>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208790" y="12238858"/>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56767" y="10247054"/>
            <a:ext cx="4426209" cy="2554545"/>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b="1" dirty="0"/>
          </a:p>
          <a:p>
            <a:pPr marL="285750" indent="-285750" algn="just">
              <a:buFont typeface="Arial" panose="020B0604020202020204" pitchFamily="34" charset="0"/>
              <a:buChar char="•"/>
            </a:pPr>
            <a:r>
              <a:rPr lang="en-GB" b="0" i="0" dirty="0">
                <a:effectLst/>
              </a:rPr>
              <a:t>Finance – coaching CEO of a major online investment service leading his company into overseas expansion and significant global growth</a:t>
            </a:r>
            <a:endParaRPr lang="en-GB" dirty="0"/>
          </a:p>
          <a:p>
            <a:pPr marL="285750" indent="-285750" algn="just">
              <a:buFont typeface="Arial" panose="020B0604020202020204" pitchFamily="34" charset="0"/>
              <a:buChar char="•"/>
            </a:pPr>
            <a:r>
              <a:rPr lang="en-GB" b="0" i="0" dirty="0">
                <a:effectLst/>
              </a:rPr>
              <a:t>Education – Executive Head Teachers, enhancing perspective and energy levels and how to ‘achieve more with less’</a:t>
            </a:r>
            <a:endParaRPr lang="en-GB" dirty="0"/>
          </a:p>
          <a:p>
            <a:pPr algn="just"/>
            <a:endParaRPr lang="en-US" dirty="0"/>
          </a:p>
        </p:txBody>
      </p:sp>
      <p:pic>
        <p:nvPicPr>
          <p:cNvPr id="10" name="Picture 9" descr="A close-up of a person smiling&#10;&#10;Description automatically generated">
            <a:extLst>
              <a:ext uri="{FF2B5EF4-FFF2-40B4-BE49-F238E27FC236}">
                <a16:creationId xmlns:a16="http://schemas.microsoft.com/office/drawing/2014/main" id="{07D51ED8-2740-08FF-BEA8-5BC7F9D4B0DB}"/>
              </a:ext>
            </a:extLst>
          </p:cNvPr>
          <p:cNvPicPr>
            <a:picLocks noChangeAspect="1"/>
          </p:cNvPicPr>
          <p:nvPr/>
        </p:nvPicPr>
        <p:blipFill rotWithShape="1">
          <a:blip r:embed="rId3">
            <a:extLst>
              <a:ext uri="{28A0092B-C50C-407E-A947-70E740481C1C}">
                <a14:useLocalDpi xmlns:a14="http://schemas.microsoft.com/office/drawing/2010/main" val="0"/>
              </a:ext>
            </a:extLst>
          </a:blip>
          <a:srcRect l="-1470" t="3295" r="1470" b="-3292"/>
          <a:stretch/>
        </p:blipFill>
        <p:spPr>
          <a:xfrm>
            <a:off x="2747383" y="307387"/>
            <a:ext cx="1728000" cy="1782157"/>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314779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1"/>
            <a:ext cx="4634332"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410780"/>
            <a:ext cx="3713356"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Leadership Development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Mentoring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Human Resources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Team performance</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Personal Effectiveness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Resourcing</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Talent Management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Coach mentoring </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247665" cy="1446550"/>
          </a:xfrm>
          <a:prstGeom prst="rect">
            <a:avLst/>
          </a:prstGeom>
          <a:noFill/>
        </p:spPr>
        <p:txBody>
          <a:bodyPr wrap="square" rtlCol="0">
            <a:spAutoFit/>
          </a:bodyPr>
          <a:lstStyle/>
          <a:p>
            <a:r>
              <a:rPr lang="en-GB" sz="4000" b="1" dirty="0">
                <a:solidFill>
                  <a:schemeClr val="bg1"/>
                </a:solidFill>
                <a:latin typeface="Aptos" panose="020B0004020202020204" pitchFamily="34" charset="0"/>
              </a:rPr>
              <a:t>JENNY CRIDLAND</a:t>
            </a:r>
          </a:p>
          <a:p>
            <a:r>
              <a:rPr lang="en-GB" sz="2400" dirty="0">
                <a:solidFill>
                  <a:schemeClr val="bg1"/>
                </a:solidFill>
                <a:latin typeface="Aptos" panose="020B0004020202020204" pitchFamily="34" charset="0"/>
              </a:rPr>
              <a:t>Business Mentor, Executive Coach, Leadership Development Expert</a:t>
            </a: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83905" y="5670624"/>
            <a:ext cx="3713355" cy="2554545"/>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pPr algn="l"/>
            <a:r>
              <a:rPr lang="en-US" dirty="0"/>
              <a:t>Professional Qualifications, Accreditation and memberships</a:t>
            </a:r>
          </a:p>
          <a:p>
            <a:pPr algn="l"/>
            <a:endParaRPr lang="en-US" dirty="0"/>
          </a:p>
          <a:p>
            <a:pPr marL="285750" indent="-285750" algn="l">
              <a:buFont typeface="Arial" panose="020B0604020202020204" pitchFamily="34" charset="0"/>
              <a:buChar char="•"/>
            </a:pPr>
            <a:r>
              <a:rPr lang="en-GB" b="0" i="0" dirty="0">
                <a:effectLst/>
              </a:rPr>
              <a:t>BA (Hons) Business Administration, Management and Operations </a:t>
            </a:r>
          </a:p>
          <a:p>
            <a:pPr marL="285750" indent="-285750" algn="l">
              <a:buFont typeface="Arial" panose="020B0604020202020204" pitchFamily="34" charset="0"/>
              <a:buChar char="•"/>
            </a:pPr>
            <a:r>
              <a:rPr lang="en-GB" b="0" dirty="0"/>
              <a:t>MBA</a:t>
            </a:r>
          </a:p>
          <a:p>
            <a:pPr marL="285750" indent="-285750" algn="l">
              <a:buFont typeface="Arial" panose="020B0604020202020204" pitchFamily="34" charset="0"/>
              <a:buChar char="•"/>
            </a:pPr>
            <a:r>
              <a:rPr lang="en-GB" b="0" i="0" dirty="0">
                <a:effectLst/>
              </a:rPr>
              <a:t>FCIPD</a:t>
            </a:r>
          </a:p>
          <a:p>
            <a:pPr marL="285750" indent="-285750" algn="l">
              <a:buFont typeface="Arial" panose="020B0604020202020204" pitchFamily="34" charset="0"/>
              <a:buChar char="•"/>
            </a:pPr>
            <a:r>
              <a:rPr lang="en-GB" b="0" dirty="0"/>
              <a:t>FRSA</a:t>
            </a:r>
          </a:p>
          <a:p>
            <a:pPr marL="285750" indent="-285750" algn="l">
              <a:buFont typeface="Arial" panose="020B0604020202020204" pitchFamily="34" charset="0"/>
              <a:buChar char="•"/>
            </a:pPr>
            <a:r>
              <a:rPr lang="en-GB" b="0" i="0" dirty="0">
                <a:effectLst/>
              </a:rPr>
              <a:t>EMCC Coach Practition</a:t>
            </a:r>
            <a:r>
              <a:rPr lang="en-GB" b="0" dirty="0"/>
              <a:t>er </a:t>
            </a:r>
            <a:r>
              <a:rPr lang="en-GB" b="0" i="0" dirty="0">
                <a:effectLst/>
              </a:rPr>
              <a:t>EIA</a:t>
            </a:r>
          </a:p>
          <a:p>
            <a:endParaRPr lang="en-US" dirty="0"/>
          </a:p>
        </p:txBody>
      </p:sp>
      <p:sp>
        <p:nvSpPr>
          <p:cNvPr id="9" name="TextBox 8">
            <a:extLst>
              <a:ext uri="{FF2B5EF4-FFF2-40B4-BE49-F238E27FC236}">
                <a16:creationId xmlns:a16="http://schemas.microsoft.com/office/drawing/2014/main" id="{49A5CFBB-B1BD-E8AD-66C6-790FBE0268FA}"/>
              </a:ext>
            </a:extLst>
          </p:cNvPr>
          <p:cNvSpPr txBox="1"/>
          <p:nvPr/>
        </p:nvSpPr>
        <p:spPr>
          <a:xfrm>
            <a:off x="374391" y="8638702"/>
            <a:ext cx="3444915"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Be the Business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BAE Systems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University of Strathclyde Business School</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University of Bath Business School</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Qinetiq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British Heart Foundation </a:t>
            </a:r>
          </a:p>
          <a:p>
            <a:pPr marL="285750" indent="-285750">
              <a:buFont typeface="Arial" panose="020B0604020202020204" pitchFamily="34" charset="0"/>
              <a:buChar char="•"/>
            </a:pPr>
            <a:endParaRPr lang="en-GB" sz="1600" b="1" dirty="0">
              <a:solidFill>
                <a:schemeClr val="bg1"/>
              </a:solidFill>
              <a:highlight>
                <a:srgbClr val="FFFF00"/>
              </a:highlight>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444865"/>
            <a:ext cx="4538544" cy="7537448"/>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600" b="1" dirty="0">
              <a:solidFill>
                <a:srgbClr val="740060"/>
              </a:solidFill>
              <a:latin typeface="Aptos" panose="020B0004020202020204" pitchFamily="34" charset="0"/>
              <a:ea typeface="Calibri" panose="020F0502020204030204" pitchFamily="34" charset="0"/>
            </a:endParaRPr>
          </a:p>
          <a:p>
            <a:pPr algn="just">
              <a:lnSpc>
                <a:spcPct val="110000"/>
              </a:lnSpc>
              <a:spcAft>
                <a:spcPts val="600"/>
              </a:spcAft>
            </a:pPr>
            <a:r>
              <a:rPr lang="en-GB" sz="14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Jenny has enjoyed a successful career as a Senior Leader in Human Resources, working in a variety of complex, global, high technology FTSE 50 organisations. Now an independent consultant and qualified coach, she supports a number of clients and individual business leaders. </a:t>
            </a:r>
          </a:p>
          <a:p>
            <a:pPr algn="just">
              <a:lnSpc>
                <a:spcPct val="110000"/>
              </a:lnSpc>
              <a:spcAft>
                <a:spcPts val="600"/>
              </a:spcAft>
            </a:pPr>
            <a:r>
              <a:rPr lang="en-GB" sz="14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Jenny has worked with global teams across Europe, the USA, India, the Middle East, and Australia recruiting senior leaders and individuals with scarce skills. Her focus was to develop best practice development and mentoring programmes designed to retain and grow key talent and improve business, team, and individual performance.</a:t>
            </a:r>
          </a:p>
          <a:p>
            <a:pPr algn="just">
              <a:lnSpc>
                <a:spcPct val="110000"/>
              </a:lnSpc>
              <a:spcAft>
                <a:spcPts val="600"/>
              </a:spcAft>
            </a:pPr>
            <a:r>
              <a:rPr lang="en-GB" sz="14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Jenny is passionate about developing others and has designed and delivered several organisation-wide strategic leadership development programmes. </a:t>
            </a:r>
            <a:r>
              <a:rPr lang="en-GB" sz="1400" dirty="0">
                <a:solidFill>
                  <a:srgbClr val="740060"/>
                </a:solidFill>
                <a:latin typeface="Aptos" panose="020B0004020202020204" pitchFamily="34" charset="0"/>
                <a:ea typeface="Times New Roman" panose="02020603050405020304" pitchFamily="18" charset="0"/>
                <a:cs typeface="Arial" panose="020B0604020202020204" pitchFamily="34" charset="0"/>
              </a:rPr>
              <a:t>Additionally, she  </a:t>
            </a:r>
            <a:r>
              <a:rPr lang="en-GB" sz="14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rPr>
              <a:t>is a Honorary Teaching Fellow at Lancaster University as part of the University Leaders in Residence programme.</a:t>
            </a:r>
            <a:r>
              <a:rPr lang="en-GB" sz="1400" dirty="0">
                <a:solidFill>
                  <a:srgbClr val="740060"/>
                </a:solidFill>
                <a:latin typeface="Aptos" panose="020B0004020202020204" pitchFamily="34" charset="0"/>
                <a:ea typeface="Times New Roman" panose="02020603050405020304" pitchFamily="18" charset="0"/>
                <a:cs typeface="Arial" panose="020B0604020202020204" pitchFamily="34" charset="0"/>
              </a:rPr>
              <a:t> Her extensive business experience allows her to help clients understand the politics of an organisation and how to manage multiple stakeholders.</a:t>
            </a:r>
            <a:endParaRPr lang="en-GB" sz="1400" dirty="0">
              <a:solidFill>
                <a:srgbClr val="740060"/>
              </a:solidFill>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0000"/>
              </a:lnSpc>
              <a:spcAft>
                <a:spcPts val="600"/>
              </a:spcAft>
            </a:pPr>
            <a:r>
              <a:rPr lang="en-GB" sz="1400" dirty="0">
                <a:solidFill>
                  <a:srgbClr val="740060"/>
                </a:solidFill>
                <a:latin typeface="Aptos" panose="020B0004020202020204" pitchFamily="34" charset="0"/>
                <a:ea typeface="Times New Roman" panose="02020603050405020304" pitchFamily="18" charset="0"/>
                <a:cs typeface="Arial" panose="020B0604020202020204" pitchFamily="34" charset="0"/>
              </a:rPr>
              <a:t>Jenny manages to combine a pragmatic and focused approach with humour and insightful questions that get to the nub of an issue quickly and shifts thinking and perspectives. Her skill in listening ensures that she gets quickly to the heart of issues.</a:t>
            </a:r>
            <a:endParaRPr lang="en-GB" sz="1400" dirty="0">
              <a:solidFill>
                <a:srgbClr val="740060"/>
              </a:solidFill>
              <a:latin typeface="Aptos" panose="020B0004020202020204" pitchFamily="34" charset="0"/>
              <a:ea typeface="Times New Roman" panose="02020603050405020304" pitchFamily="18" charset="0"/>
            </a:endParaRPr>
          </a:p>
          <a:p>
            <a:pPr algn="just"/>
            <a:r>
              <a:rPr lang="en-GB" sz="1600" dirty="0">
                <a:solidFill>
                  <a:srgbClr val="740060"/>
                </a:solidFill>
                <a:highlight>
                  <a:srgbClr val="FFFF00"/>
                </a:highlight>
                <a:latin typeface="Aptos" panose="020B0004020202020204" pitchFamily="34" charset="0"/>
                <a:ea typeface="Calibri" panose="020F0502020204030204" pitchFamily="34" charset="0"/>
                <a:cs typeface="Times New Roman" panose="02020603050405020304" pitchFamily="18" charset="0"/>
              </a:rPr>
              <a:t> </a:t>
            </a:r>
            <a:endParaRPr lang="en-US" sz="1600" dirty="0">
              <a:solidFill>
                <a:srgbClr val="740060"/>
              </a:solidFill>
              <a:highlight>
                <a:srgbClr val="FFFF00"/>
              </a:highlight>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208790" y="12238858"/>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14595" y="9593311"/>
            <a:ext cx="4426209" cy="3939540"/>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b="1" dirty="0"/>
          </a:p>
          <a:p>
            <a:pPr marL="285750" indent="-285750" algn="just">
              <a:buFont typeface="Arial" panose="020B0604020202020204" pitchFamily="34" charset="0"/>
              <a:buChar char="•"/>
            </a:pPr>
            <a:r>
              <a:rPr lang="en-GB" sz="1400" dirty="0"/>
              <a:t>Be the Business - </a:t>
            </a:r>
            <a:r>
              <a:rPr lang="en-GB" sz="1400" dirty="0">
                <a:cs typeface="Arial" panose="020B0604020202020204" pitchFamily="34" charset="0"/>
              </a:rPr>
              <a:t>L</a:t>
            </a:r>
            <a:r>
              <a:rPr lang="en-GB" sz="1400" dirty="0">
                <a:effectLst/>
                <a:ea typeface="Times New Roman" panose="02020603050405020304" pitchFamily="18" charset="0"/>
                <a:cs typeface="Arial" panose="020B0604020202020204" pitchFamily="34" charset="0"/>
              </a:rPr>
              <a:t>eading a national programme to help 100’s of SME leaders to improve their productivity through a focus on employee engagement and better workplace practices. Resulted in a £250m government investment in a national leadership development programme for small business leaders. </a:t>
            </a:r>
          </a:p>
          <a:p>
            <a:pPr marL="285750" indent="-285750" algn="just">
              <a:buFont typeface="Arial" panose="020B0604020202020204" pitchFamily="34" charset="0"/>
              <a:buChar char="•"/>
            </a:pPr>
            <a:r>
              <a:rPr lang="en-GB" sz="1400" dirty="0"/>
              <a:t>Defence – Development of a mentoring programme which ensured the development of key talent. </a:t>
            </a:r>
          </a:p>
          <a:p>
            <a:pPr marL="285750" indent="-285750" algn="just">
              <a:buFont typeface="Arial" panose="020B0604020202020204" pitchFamily="34" charset="0"/>
              <a:buChar char="•"/>
            </a:pPr>
            <a:r>
              <a:rPr lang="en-GB" sz="1400" dirty="0"/>
              <a:t>Defence – coaching teams of people following attendance on leadership programmes</a:t>
            </a:r>
          </a:p>
          <a:p>
            <a:pPr marL="285750" indent="-285750">
              <a:buFont typeface="Arial" panose="020B0604020202020204" pitchFamily="34" charset="0"/>
              <a:buChar char="•"/>
            </a:pPr>
            <a:endParaRPr lang="en-GB" dirty="0"/>
          </a:p>
          <a:p>
            <a:endParaRPr lang="en-GB" dirty="0"/>
          </a:p>
          <a:p>
            <a:endParaRPr lang="en-GB" dirty="0"/>
          </a:p>
          <a:p>
            <a:endParaRPr lang="en-US" dirty="0"/>
          </a:p>
        </p:txBody>
      </p:sp>
      <p:pic>
        <p:nvPicPr>
          <p:cNvPr id="8" name="Picture 7" descr="A person wearing red glasses&#10;&#10;Description automatically generated">
            <a:extLst>
              <a:ext uri="{FF2B5EF4-FFF2-40B4-BE49-F238E27FC236}">
                <a16:creationId xmlns:a16="http://schemas.microsoft.com/office/drawing/2014/main" id="{BA1ECF40-BFA2-F718-E0B6-B6C3DC2AB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790" y="283706"/>
            <a:ext cx="1714974" cy="178200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30680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F0F55C-E19A-304C-571F-BA3FB6B29529}"/>
              </a:ext>
            </a:extLst>
          </p:cNvPr>
          <p:cNvSpPr/>
          <p:nvPr/>
        </p:nvSpPr>
        <p:spPr>
          <a:xfrm>
            <a:off x="0" y="1"/>
            <a:ext cx="4634332" cy="12801599"/>
          </a:xfrm>
          <a:prstGeom prst="rect">
            <a:avLst/>
          </a:prstGeom>
          <a:solidFill>
            <a:srgbClr val="740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DCDF163-4EB6-F3FE-D763-6714C0F78827}"/>
              </a:ext>
            </a:extLst>
          </p:cNvPr>
          <p:cNvSpPr txBox="1"/>
          <p:nvPr/>
        </p:nvSpPr>
        <p:spPr>
          <a:xfrm>
            <a:off x="383904" y="2444865"/>
            <a:ext cx="3713356" cy="2800767"/>
          </a:xfrm>
          <a:prstGeom prst="rect">
            <a:avLst/>
          </a:prstGeom>
          <a:noFill/>
        </p:spPr>
        <p:txBody>
          <a:bodyPr wrap="square" rtlCol="0">
            <a:spAutoFit/>
          </a:bodyPr>
          <a:lstStyle/>
          <a:p>
            <a:r>
              <a:rPr lang="en-GB" sz="1600" b="1" dirty="0">
                <a:solidFill>
                  <a:schemeClr val="bg1"/>
                </a:solidFill>
                <a:latin typeface="Aptos" panose="020B0004020202020204" pitchFamily="34" charset="0"/>
              </a:rPr>
              <a:t>Areas of Expertise</a:t>
            </a:r>
          </a:p>
          <a:p>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Cultural and behavioural change</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Personal and team effectiveness</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People culture</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Talent development</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Diversity, Equity and Inclusion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Team Management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Leadership</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Human Resources </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2" name="Rectangle 1">
            <a:extLst>
              <a:ext uri="{FF2B5EF4-FFF2-40B4-BE49-F238E27FC236}">
                <a16:creationId xmlns:a16="http://schemas.microsoft.com/office/drawing/2014/main" id="{4CB8A2CF-002F-2140-A7FF-C3250A6A2CA5}"/>
              </a:ext>
            </a:extLst>
          </p:cNvPr>
          <p:cNvSpPr/>
          <p:nvPr/>
        </p:nvSpPr>
        <p:spPr>
          <a:xfrm>
            <a:off x="0" y="0"/>
            <a:ext cx="9601200" cy="2351599"/>
          </a:xfrm>
          <a:prstGeom prst="rect">
            <a:avLst/>
          </a:prstGeom>
          <a:solidFill>
            <a:srgbClr val="FF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B300"/>
              </a:highlight>
            </a:endParaRPr>
          </a:p>
        </p:txBody>
      </p:sp>
      <p:sp>
        <p:nvSpPr>
          <p:cNvPr id="5" name="TextBox 4">
            <a:extLst>
              <a:ext uri="{FF2B5EF4-FFF2-40B4-BE49-F238E27FC236}">
                <a16:creationId xmlns:a16="http://schemas.microsoft.com/office/drawing/2014/main" id="{DA39AE98-BF4E-9406-B2D4-C999D0CD94B0}"/>
              </a:ext>
            </a:extLst>
          </p:cNvPr>
          <p:cNvSpPr txBox="1"/>
          <p:nvPr/>
        </p:nvSpPr>
        <p:spPr>
          <a:xfrm>
            <a:off x="4737439" y="528817"/>
            <a:ext cx="5247665" cy="2800767"/>
          </a:xfrm>
          <a:prstGeom prst="rect">
            <a:avLst/>
          </a:prstGeom>
          <a:noFill/>
        </p:spPr>
        <p:txBody>
          <a:bodyPr wrap="square" rtlCol="0">
            <a:spAutoFit/>
          </a:bodyPr>
          <a:lstStyle/>
          <a:p>
            <a:r>
              <a:rPr lang="en-GB" sz="4000" b="1" dirty="0">
                <a:solidFill>
                  <a:schemeClr val="bg1"/>
                </a:solidFill>
                <a:latin typeface="Aptos" panose="020B0004020202020204" pitchFamily="34" charset="0"/>
              </a:rPr>
              <a:t>JOHN ATHANASIOU</a:t>
            </a:r>
          </a:p>
          <a:p>
            <a:pPr algn="l"/>
            <a:r>
              <a:rPr lang="en-GB" sz="2400" b="0" i="0" dirty="0">
                <a:solidFill>
                  <a:schemeClr val="bg1"/>
                </a:solidFill>
                <a:effectLst/>
                <a:latin typeface="Aptos" panose="020B0004020202020204" pitchFamily="34" charset="0"/>
              </a:rPr>
              <a:t>Senior Level Director of </a:t>
            </a:r>
          </a:p>
          <a:p>
            <a:pPr algn="l"/>
            <a:r>
              <a:rPr lang="en-GB" sz="2400" b="0" i="0" dirty="0">
                <a:solidFill>
                  <a:schemeClr val="bg1"/>
                </a:solidFill>
                <a:effectLst/>
                <a:latin typeface="Aptos" panose="020B0004020202020204" pitchFamily="34" charset="0"/>
              </a:rPr>
              <a:t>People, Executive Coach &amp;</a:t>
            </a:r>
          </a:p>
          <a:p>
            <a:pPr algn="l"/>
            <a:r>
              <a:rPr lang="en-GB" sz="2400" b="0" i="0" dirty="0">
                <a:solidFill>
                  <a:schemeClr val="bg1"/>
                </a:solidFill>
                <a:effectLst/>
                <a:latin typeface="Aptos" panose="020B0004020202020204" pitchFamily="34" charset="0"/>
              </a:rPr>
              <a:t>Board Advisor</a:t>
            </a:r>
          </a:p>
          <a:p>
            <a:pPr algn="l"/>
            <a:r>
              <a:rPr lang="en-GB" sz="2400" b="0" i="0" dirty="0">
                <a:solidFill>
                  <a:schemeClr val="bg1"/>
                </a:solidFill>
                <a:effectLst/>
                <a:latin typeface="Aptos" panose="020B0004020202020204" pitchFamily="34" charset="0"/>
              </a:rPr>
              <a:t>TEAM TRAINING FACILITATOR</a:t>
            </a:r>
          </a:p>
          <a:p>
            <a:endParaRPr lang="en-GB" sz="4000" b="1" dirty="0">
              <a:solidFill>
                <a:schemeClr val="bg1"/>
              </a:solidFill>
              <a:latin typeface="Aptos" panose="020B0004020202020204" pitchFamily="34" charset="0"/>
            </a:endParaRPr>
          </a:p>
        </p:txBody>
      </p:sp>
      <p:sp>
        <p:nvSpPr>
          <p:cNvPr id="3" name="Oval 2">
            <a:extLst>
              <a:ext uri="{FF2B5EF4-FFF2-40B4-BE49-F238E27FC236}">
                <a16:creationId xmlns:a16="http://schemas.microsoft.com/office/drawing/2014/main" id="{2CF4523D-903E-CE5F-8BC1-43B95AEF6149}"/>
              </a:ext>
            </a:extLst>
          </p:cNvPr>
          <p:cNvSpPr/>
          <p:nvPr/>
        </p:nvSpPr>
        <p:spPr>
          <a:xfrm>
            <a:off x="2643329" y="224525"/>
            <a:ext cx="1887896" cy="19003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233E997-8C8F-986B-9ADA-7E8AC438D574}"/>
              </a:ext>
            </a:extLst>
          </p:cNvPr>
          <p:cNvSpPr txBox="1"/>
          <p:nvPr/>
        </p:nvSpPr>
        <p:spPr>
          <a:xfrm>
            <a:off x="374391" y="5329910"/>
            <a:ext cx="3713355" cy="4031873"/>
          </a:xfrm>
          <a:prstGeom prst="rect">
            <a:avLst/>
          </a:prstGeom>
          <a:noFill/>
        </p:spPr>
        <p:txBody>
          <a:bodyPr wrap="square" rtlCol="0">
            <a:spAutoFit/>
          </a:bodyPr>
          <a:lstStyle>
            <a:defPPr>
              <a:defRPr lang="en-US"/>
            </a:defPPr>
            <a:lvl1pPr>
              <a:defRPr sz="1600" b="1">
                <a:solidFill>
                  <a:schemeClr val="bg1"/>
                </a:solidFill>
                <a:latin typeface="Aptos" panose="020B0004020202020204" pitchFamily="34" charset="0"/>
              </a:defRPr>
            </a:lvl1pPr>
          </a:lstStyle>
          <a:p>
            <a:pPr algn="l"/>
            <a:r>
              <a:rPr lang="en-US" dirty="0"/>
              <a:t>Professional Qualifications, Accreditation and memberships</a:t>
            </a:r>
          </a:p>
          <a:p>
            <a:pPr algn="l"/>
            <a:endParaRPr lang="en-US" dirty="0"/>
          </a:p>
          <a:p>
            <a:pPr marL="285750" indent="-285750" algn="l">
              <a:buFont typeface="Arial" panose="020B0604020202020204" pitchFamily="34" charset="0"/>
              <a:buChar char="•"/>
            </a:pPr>
            <a:r>
              <a:rPr lang="en-GB" b="0" i="0" dirty="0">
                <a:effectLst/>
              </a:rPr>
              <a:t>BA (Hon) Finance</a:t>
            </a:r>
          </a:p>
          <a:p>
            <a:pPr marL="285750" indent="-285750" algn="l">
              <a:buFont typeface="Arial" panose="020B0604020202020204" pitchFamily="34" charset="0"/>
              <a:buChar char="•"/>
            </a:pPr>
            <a:r>
              <a:rPr lang="en-GB" b="0" i="0" dirty="0">
                <a:effectLst/>
              </a:rPr>
              <a:t>MA Human Resources Management</a:t>
            </a:r>
          </a:p>
          <a:p>
            <a:pPr marL="285750" indent="-285750" algn="l">
              <a:buFont typeface="Arial" panose="020B0604020202020204" pitchFamily="34" charset="0"/>
              <a:buChar char="•"/>
            </a:pPr>
            <a:r>
              <a:rPr lang="en-GB" b="0" i="0" dirty="0">
                <a:effectLst/>
              </a:rPr>
              <a:t>Chartered Institute of Personnel and Development</a:t>
            </a:r>
          </a:p>
          <a:p>
            <a:pPr marL="285750" indent="-285750" algn="l">
              <a:buFont typeface="Arial" panose="020B0604020202020204" pitchFamily="34" charset="0"/>
              <a:buChar char="•"/>
            </a:pPr>
            <a:r>
              <a:rPr lang="en-GB" b="0" i="0" dirty="0">
                <a:effectLst/>
              </a:rPr>
              <a:t>ILM Level 5 Coaching</a:t>
            </a:r>
          </a:p>
          <a:p>
            <a:pPr marL="285750" indent="-285750" algn="l">
              <a:buFont typeface="Arial" panose="020B0604020202020204" pitchFamily="34" charset="0"/>
              <a:buChar char="•"/>
            </a:pPr>
            <a:r>
              <a:rPr lang="en-GB" b="0" i="0" dirty="0">
                <a:effectLst/>
              </a:rPr>
              <a:t>Myers Briggs Practitioner</a:t>
            </a:r>
          </a:p>
          <a:p>
            <a:pPr marL="285750" indent="-285750" algn="l">
              <a:buFont typeface="Arial" panose="020B0604020202020204" pitchFamily="34" charset="0"/>
              <a:buChar char="•"/>
            </a:pPr>
            <a:r>
              <a:rPr lang="en-GB" b="0" i="0" dirty="0">
                <a:effectLst/>
              </a:rPr>
              <a:t>Hogan Personality Profile Practitioner</a:t>
            </a:r>
          </a:p>
          <a:p>
            <a:pPr marL="285750" indent="-285750" algn="l">
              <a:buFont typeface="Arial" panose="020B0604020202020204" pitchFamily="34" charset="0"/>
              <a:buChar char="•"/>
            </a:pPr>
            <a:r>
              <a:rPr lang="en-GB" b="0" i="0" dirty="0">
                <a:effectLst/>
              </a:rPr>
              <a:t>NLP Fully Qualified</a:t>
            </a:r>
          </a:p>
          <a:p>
            <a:pPr marL="285750" indent="-285750" algn="l">
              <a:buFont typeface="Arial" panose="020B0604020202020204" pitchFamily="34" charset="0"/>
              <a:buChar char="•"/>
            </a:pPr>
            <a:r>
              <a:rPr lang="en-GB" b="0" i="0" dirty="0">
                <a:effectLst/>
              </a:rPr>
              <a:t>Belbin Team Dynamics Practitioner</a:t>
            </a:r>
          </a:p>
          <a:p>
            <a:pPr marL="285750" indent="-285750" algn="l">
              <a:buFont typeface="Arial" panose="020B0604020202020204" pitchFamily="34" charset="0"/>
              <a:buChar char="•"/>
            </a:pPr>
            <a:r>
              <a:rPr lang="en-GB" b="0" i="0" dirty="0">
                <a:effectLst/>
              </a:rPr>
              <a:t>SHL Level A &amp; B in Personality Profiling</a:t>
            </a:r>
          </a:p>
          <a:p>
            <a:endParaRPr lang="en-US" dirty="0"/>
          </a:p>
        </p:txBody>
      </p:sp>
      <p:sp>
        <p:nvSpPr>
          <p:cNvPr id="9" name="TextBox 8">
            <a:extLst>
              <a:ext uri="{FF2B5EF4-FFF2-40B4-BE49-F238E27FC236}">
                <a16:creationId xmlns:a16="http://schemas.microsoft.com/office/drawing/2014/main" id="{49A5CFBB-B1BD-E8AD-66C6-790FBE0268FA}"/>
              </a:ext>
            </a:extLst>
          </p:cNvPr>
          <p:cNvSpPr txBox="1"/>
          <p:nvPr/>
        </p:nvSpPr>
        <p:spPr>
          <a:xfrm>
            <a:off x="398925" y="9401305"/>
            <a:ext cx="3444915" cy="2554545"/>
          </a:xfrm>
          <a:prstGeom prst="rect">
            <a:avLst/>
          </a:prstGeom>
          <a:noFill/>
        </p:spPr>
        <p:txBody>
          <a:bodyPr wrap="square" rtlCol="0">
            <a:spAutoFit/>
          </a:bodyPr>
          <a:lstStyle/>
          <a:p>
            <a:r>
              <a:rPr lang="en-GB" sz="1600" b="1" dirty="0">
                <a:solidFill>
                  <a:schemeClr val="bg1"/>
                </a:solidFill>
                <a:latin typeface="Aptos" panose="020B0004020202020204" pitchFamily="34" charset="0"/>
              </a:rPr>
              <a:t>Clients</a:t>
            </a:r>
          </a:p>
          <a:p>
            <a:endParaRPr lang="en-GB" sz="1600" i="1" dirty="0">
              <a:solidFill>
                <a:schemeClr val="bg1"/>
              </a:solidFill>
              <a:latin typeface="Aptos" panose="020B0004020202020204" pitchFamily="34" charset="0"/>
            </a:endParaRPr>
          </a:p>
          <a:p>
            <a:r>
              <a:rPr lang="en-GB" sz="1600" i="1" dirty="0">
                <a:solidFill>
                  <a:schemeClr val="bg1"/>
                </a:solidFill>
                <a:latin typeface="Aptos" panose="020B0004020202020204" pitchFamily="34" charset="0"/>
              </a:rPr>
              <a:t>John has worked with clients from a variety of industries including:</a:t>
            </a:r>
          </a:p>
          <a:p>
            <a:r>
              <a:rPr lang="en-GB" sz="1600" i="1" dirty="0">
                <a:solidFill>
                  <a:schemeClr val="bg1"/>
                </a:solidFill>
                <a:latin typeface="Aptos" panose="020B0004020202020204" pitchFamily="34" charset="0"/>
              </a:rPr>
              <a:t> </a:t>
            </a:r>
            <a:endParaRPr lang="en-GB" sz="1600" b="1" dirty="0">
              <a:solidFill>
                <a:schemeClr val="bg1"/>
              </a:solidFill>
              <a:latin typeface="Aptos" panose="020B0004020202020204" pitchFamily="34" charset="0"/>
            </a:endParaRPr>
          </a:p>
          <a:p>
            <a:pPr marL="285750" indent="-285750">
              <a:buFont typeface="Arial" panose="020B0604020202020204" pitchFamily="34" charset="0"/>
              <a:buChar char="•"/>
            </a:pPr>
            <a:r>
              <a:rPr lang="en-GB" sz="1600" dirty="0">
                <a:solidFill>
                  <a:schemeClr val="bg1"/>
                </a:solidFill>
                <a:latin typeface="Aptos" panose="020B0004020202020204" pitchFamily="34" charset="0"/>
              </a:rPr>
              <a:t>Media</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Retail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Education </a:t>
            </a:r>
          </a:p>
          <a:p>
            <a:pPr marL="285750" indent="-285750">
              <a:buFont typeface="Arial" panose="020B0604020202020204" pitchFamily="34" charset="0"/>
              <a:buChar char="•"/>
            </a:pPr>
            <a:r>
              <a:rPr lang="en-GB" sz="1600" dirty="0">
                <a:solidFill>
                  <a:schemeClr val="bg1"/>
                </a:solidFill>
                <a:latin typeface="Aptos" panose="020B0004020202020204" pitchFamily="34" charset="0"/>
              </a:rPr>
              <a:t>Public Sector Services </a:t>
            </a:r>
          </a:p>
          <a:p>
            <a:pPr marL="285750" indent="-285750">
              <a:buFont typeface="Arial" panose="020B0604020202020204" pitchFamily="34" charset="0"/>
              <a:buChar char="•"/>
            </a:pPr>
            <a:endParaRPr lang="en-GB" sz="1600" dirty="0">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123621FC-8023-8ED6-C39A-B4A188264DF1}"/>
              </a:ext>
            </a:extLst>
          </p:cNvPr>
          <p:cNvSpPr txBox="1"/>
          <p:nvPr/>
        </p:nvSpPr>
        <p:spPr>
          <a:xfrm>
            <a:off x="4800600" y="2444865"/>
            <a:ext cx="4538544" cy="6971139"/>
          </a:xfrm>
          <a:prstGeom prst="rect">
            <a:avLst/>
          </a:prstGeom>
          <a:noFill/>
        </p:spPr>
        <p:txBody>
          <a:bodyPr wrap="square">
            <a:spAutoFit/>
          </a:bodyPr>
          <a:lstStyle/>
          <a:p>
            <a:r>
              <a:rPr lang="en-GB" sz="1600" b="1" dirty="0">
                <a:solidFill>
                  <a:srgbClr val="740060"/>
                </a:solidFill>
                <a:latin typeface="Aptos" panose="020B0004020202020204" pitchFamily="34" charset="0"/>
                <a:ea typeface="Calibri" panose="020F0502020204030204" pitchFamily="34" charset="0"/>
              </a:rPr>
              <a:t>Personal Profile &amp; Background</a:t>
            </a:r>
          </a:p>
          <a:p>
            <a:endParaRPr lang="en-GB" sz="1600" b="1" dirty="0">
              <a:solidFill>
                <a:srgbClr val="740060"/>
              </a:solidFill>
              <a:latin typeface="Aptos" panose="020B0004020202020204" pitchFamily="34" charset="0"/>
              <a:ea typeface="Calibri" panose="020F0502020204030204" pitchFamily="34" charset="0"/>
            </a:endParaRPr>
          </a:p>
          <a:p>
            <a:pPr algn="just">
              <a:spcAft>
                <a:spcPts val="600"/>
              </a:spcAft>
            </a:pPr>
            <a:r>
              <a:rPr lang="en-GB" sz="1600" dirty="0">
                <a:solidFill>
                  <a:srgbClr val="740060"/>
                </a:solidFill>
                <a:effectLst/>
                <a:latin typeface="Aptos" panose="020B0004020202020204" pitchFamily="34" charset="0"/>
                <a:ea typeface="Times New Roman" panose="02020603050405020304" pitchFamily="18" charset="0"/>
              </a:rPr>
              <a:t>John is a Senior Level Director of People and Executive Coach with over 25 years of experience in People Strategy, Leadership Development, cultural and behavioural change. His first-hand experience of th</a:t>
            </a:r>
            <a:r>
              <a:rPr lang="en-GB" sz="1600" dirty="0">
                <a:solidFill>
                  <a:srgbClr val="740060"/>
                </a:solidFill>
                <a:latin typeface="Aptos" panose="020B0004020202020204" pitchFamily="34" charset="0"/>
                <a:ea typeface="Times New Roman" panose="02020603050405020304" pitchFamily="18" charset="0"/>
              </a:rPr>
              <a:t>e issues that leaders and management can face enables him to </a:t>
            </a:r>
            <a:r>
              <a:rPr lang="en-GB" sz="1600" dirty="0">
                <a:solidFill>
                  <a:srgbClr val="740060"/>
                </a:solidFill>
                <a:effectLst/>
                <a:latin typeface="Aptos" panose="020B0004020202020204" pitchFamily="34" charset="0"/>
                <a:ea typeface="Calibri" panose="020F0502020204030204" pitchFamily="34" charset="0"/>
                <a:cs typeface="Arial" panose="020B0604020202020204" pitchFamily="34" charset="0"/>
              </a:rPr>
              <a:t>support leaders and businesses to improve personal and team effectiveness for higher commercial performance. </a:t>
            </a:r>
            <a:endParaRPr lang="en-GB" sz="1600" dirty="0">
              <a:solidFill>
                <a:srgbClr val="740060"/>
              </a:solidFill>
              <a:latin typeface="Aptos" panose="020B0004020202020204" pitchFamily="34" charset="0"/>
              <a:ea typeface="Calibri" panose="020F0502020204030204" pitchFamily="34" charset="0"/>
              <a:cs typeface="Arial" panose="020B0604020202020204" pitchFamily="34" charset="0"/>
            </a:endParaRPr>
          </a:p>
          <a:p>
            <a:pPr algn="just">
              <a:spcAft>
                <a:spcPts val="600"/>
              </a:spcAft>
            </a:pPr>
            <a:r>
              <a:rPr lang="en-GB" sz="1600" dirty="0">
                <a:solidFill>
                  <a:srgbClr val="740060"/>
                </a:solidFill>
                <a:effectLst/>
                <a:latin typeface="Aptos" panose="020B0004020202020204" pitchFamily="34" charset="0"/>
                <a:ea typeface="Calibri" panose="020F0502020204030204" pitchFamily="34" charset="0"/>
                <a:cs typeface="Arial" panose="020B0604020202020204" pitchFamily="34" charset="0"/>
              </a:rPr>
              <a:t>John actively believes in the power of people to learn, grow and change. His ultimate passion is to help deepen self-awareness, clarifying his clients' individual goals and maximising their potential for happiness and success in both their career and life.   </a:t>
            </a:r>
          </a:p>
          <a:p>
            <a:pPr algn="just">
              <a:spcAft>
                <a:spcPts val="600"/>
              </a:spcAft>
            </a:pPr>
            <a:r>
              <a:rPr lang="en-GB" sz="1600" dirty="0">
                <a:solidFill>
                  <a:srgbClr val="740060"/>
                </a:solidFill>
                <a:latin typeface="Aptos" panose="020B0004020202020204" pitchFamily="34" charset="0"/>
                <a:ea typeface="Calibri" panose="020F0502020204030204" pitchFamily="34" charset="0"/>
                <a:cs typeface="Arial" panose="020B0604020202020204" pitchFamily="34" charset="0"/>
              </a:rPr>
              <a:t>His coaching style is supportive, whilst  challenging of limiting beliefs, and paradigms that hold people back. John prioritises </a:t>
            </a:r>
            <a:r>
              <a:rPr lang="en-GB" sz="1600" dirty="0">
                <a:solidFill>
                  <a:srgbClr val="740060"/>
                </a:solidFill>
                <a:effectLst/>
                <a:latin typeface="Aptos" panose="020B0004020202020204" pitchFamily="34" charset="0"/>
                <a:ea typeface="Calibri" panose="020F0502020204030204" pitchFamily="34" charset="0"/>
                <a:cs typeface="Arial" panose="020B0604020202020204" pitchFamily="34" charset="0"/>
              </a:rPr>
              <a:t>establishing rapport, trust and immersing himself in the issues facing his client to build an approach that will allow clients to access their goals and ambitions. He has a strong intuition that often leads people to think about things very differently.</a:t>
            </a:r>
          </a:p>
          <a:p>
            <a:pPr algn="just"/>
            <a:endParaRPr lang="en-GB" sz="1600" dirty="0">
              <a:solidFill>
                <a:srgbClr val="740060"/>
              </a:solidFill>
              <a:latin typeface="Aptos" panose="020B0004020202020204" pitchFamily="34" charset="0"/>
              <a:ea typeface="Times New Roman" panose="02020603050405020304" pitchFamily="18" charset="0"/>
            </a:endParaRPr>
          </a:p>
          <a:p>
            <a:pPr algn="just"/>
            <a:r>
              <a:rPr lang="en-GB" sz="1600" dirty="0">
                <a:solidFill>
                  <a:srgbClr val="740060"/>
                </a:solidFill>
                <a:highlight>
                  <a:srgbClr val="FFFF00"/>
                </a:highlight>
                <a:latin typeface="Aptos" panose="020B0004020202020204" pitchFamily="34" charset="0"/>
                <a:ea typeface="Calibri" panose="020F0502020204030204" pitchFamily="34" charset="0"/>
                <a:cs typeface="Times New Roman" panose="02020603050405020304" pitchFamily="18" charset="0"/>
              </a:rPr>
              <a:t> </a:t>
            </a:r>
            <a:endParaRPr lang="en-US" sz="1600" dirty="0">
              <a:solidFill>
                <a:srgbClr val="740060"/>
              </a:solidFill>
              <a:highlight>
                <a:srgbClr val="FFFF00"/>
              </a:highlight>
              <a:latin typeface="Aptos" panose="020B0004020202020204" pitchFamily="34" charset="0"/>
              <a:ea typeface="Calibri" panose="020F0502020204030204" pitchFamily="34" charset="0"/>
              <a:cs typeface="Times New Roman" panose="02020603050405020304" pitchFamily="18" charset="0"/>
            </a:endParaRPr>
          </a:p>
        </p:txBody>
      </p:sp>
      <p:pic>
        <p:nvPicPr>
          <p:cNvPr id="16" name="Picture 15" descr="A white text on a black background&#10;&#10;Description automatically generated">
            <a:extLst>
              <a:ext uri="{FF2B5EF4-FFF2-40B4-BE49-F238E27FC236}">
                <a16:creationId xmlns:a16="http://schemas.microsoft.com/office/drawing/2014/main" id="{4FCF02E5-DA14-A9BB-D7FD-B01121500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9" y="528817"/>
            <a:ext cx="2066711" cy="831837"/>
          </a:xfrm>
          <a:prstGeom prst="rect">
            <a:avLst/>
          </a:prstGeom>
        </p:spPr>
      </p:pic>
      <p:sp>
        <p:nvSpPr>
          <p:cNvPr id="19" name="TextBox 18">
            <a:extLst>
              <a:ext uri="{FF2B5EF4-FFF2-40B4-BE49-F238E27FC236}">
                <a16:creationId xmlns:a16="http://schemas.microsoft.com/office/drawing/2014/main" id="{9194B389-04D9-EA27-09A6-2652E6282660}"/>
              </a:ext>
            </a:extLst>
          </p:cNvPr>
          <p:cNvSpPr txBox="1"/>
          <p:nvPr/>
        </p:nvSpPr>
        <p:spPr>
          <a:xfrm>
            <a:off x="1208790" y="12238858"/>
            <a:ext cx="2635050" cy="523220"/>
          </a:xfrm>
          <a:prstGeom prst="rect">
            <a:avLst/>
          </a:prstGeom>
          <a:noFill/>
        </p:spPr>
        <p:txBody>
          <a:bodyPr wrap="square">
            <a:spAutoFit/>
          </a:bodyPr>
          <a:lstStyle/>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www.emergeuk.com</a:t>
            </a:r>
            <a:endParaRPr lang="en-US"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1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01329 820580</a:t>
            </a:r>
            <a:endParaRPr lang="en-US" sz="1400"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741A4455-340D-FA82-808E-90618BC61A65}"/>
              </a:ext>
            </a:extLst>
          </p:cNvPr>
          <p:cNvSpPr txBox="1"/>
          <p:nvPr/>
        </p:nvSpPr>
        <p:spPr>
          <a:xfrm>
            <a:off x="4800600" y="9092316"/>
            <a:ext cx="4426209" cy="4770537"/>
          </a:xfrm>
          <a:prstGeom prst="rect">
            <a:avLst/>
          </a:prstGeom>
          <a:noFill/>
        </p:spPr>
        <p:txBody>
          <a:bodyPr wrap="square">
            <a:spAutoFit/>
          </a:bodyPr>
          <a:lstStyle>
            <a:defPPr>
              <a:defRPr lang="en-US"/>
            </a:defPPr>
            <a:lvl1pPr>
              <a:defRPr sz="1600">
                <a:solidFill>
                  <a:srgbClr val="740060"/>
                </a:solidFill>
                <a:latin typeface="Aptos" panose="020B0004020202020204" pitchFamily="34" charset="0"/>
                <a:ea typeface="Calibri" panose="020F0502020204030204" pitchFamily="34" charset="0"/>
              </a:defRPr>
            </a:lvl1pPr>
          </a:lstStyle>
          <a:p>
            <a:r>
              <a:rPr lang="en-GB" b="1" dirty="0"/>
              <a:t>Coaching Assignments</a:t>
            </a:r>
          </a:p>
          <a:p>
            <a:endParaRPr lang="en-GB" b="1" dirty="0"/>
          </a:p>
          <a:p>
            <a:pPr marL="285750" indent="-285750" algn="just">
              <a:buFont typeface="Arial" panose="020B0604020202020204" pitchFamily="34" charset="0"/>
              <a:buChar char="•"/>
            </a:pPr>
            <a:r>
              <a:rPr lang="en-GB" b="0" i="0" dirty="0">
                <a:effectLst/>
              </a:rPr>
              <a:t>Publishing - </a:t>
            </a:r>
            <a:r>
              <a:rPr lang="en-GB" dirty="0">
                <a:effectLst/>
                <a:ea typeface="Times New Roman" panose="02020603050405020304" pitchFamily="18" charset="0"/>
                <a:cs typeface="Times New Roman" panose="02020603050405020304" pitchFamily="18" charset="0"/>
              </a:rPr>
              <a:t>Providing advice and coaching to the CEO, supporting him navigate issues and lead his Executive team of 12 to be a high performing team.</a:t>
            </a:r>
          </a:p>
          <a:p>
            <a:pPr marL="285750" indent="-285750" algn="just">
              <a:buFont typeface="Arial" panose="020B0604020202020204" pitchFamily="34" charset="0"/>
              <a:buChar char="•"/>
            </a:pPr>
            <a:r>
              <a:rPr lang="en-GB" dirty="0">
                <a:effectLst/>
                <a:ea typeface="Times New Roman" panose="02020603050405020304" pitchFamily="18" charset="0"/>
                <a:cs typeface="Times New Roman" panose="02020603050405020304" pitchFamily="18" charset="0"/>
              </a:rPr>
              <a:t>Publishing - Created several comprehensive leadership programmes for high potential individuals across the business </a:t>
            </a:r>
          </a:p>
          <a:p>
            <a:pPr marL="285750" indent="-285750" algn="just">
              <a:buFont typeface="Arial" panose="020B0604020202020204" pitchFamily="34" charset="0"/>
              <a:buChar char="•"/>
            </a:pPr>
            <a:r>
              <a:rPr lang="en-GB" dirty="0">
                <a:cs typeface="Times New Roman" panose="02020603050405020304" pitchFamily="18" charset="0"/>
              </a:rPr>
              <a:t>Television - </a:t>
            </a:r>
            <a:r>
              <a:rPr lang="en-GB" dirty="0">
                <a:effectLst/>
                <a:ea typeface="Times New Roman" panose="02020603050405020304" pitchFamily="18" charset="0"/>
                <a:cs typeface="Times New Roman" panose="02020603050405020304" pitchFamily="18" charset="0"/>
              </a:rPr>
              <a:t>Partnered with regional business leaders and human resource professionals to support enterprise-wide initiatives including internal mobility, workforce diversity, talent management and succession planning.</a:t>
            </a:r>
            <a:endParaRPr lang="en-GB" dirty="0">
              <a:effectLst/>
              <a:cs typeface="Arial" panose="020B0604020202020204" pitchFamily="34"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a:p>
            <a:endParaRPr lang="en-US" dirty="0"/>
          </a:p>
        </p:txBody>
      </p:sp>
      <p:pic>
        <p:nvPicPr>
          <p:cNvPr id="13" name="Picture 12" descr="A person in a green jacket&#10;&#10;Description automatically generated">
            <a:extLst>
              <a:ext uri="{FF2B5EF4-FFF2-40B4-BE49-F238E27FC236}">
                <a16:creationId xmlns:a16="http://schemas.microsoft.com/office/drawing/2014/main" id="{3969A009-6444-E85B-54A7-41706AB7D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277" y="312051"/>
            <a:ext cx="1728000" cy="1725309"/>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624484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16269</TotalTime>
  <Words>5990</Words>
  <Application>Microsoft Office PowerPoint</Application>
  <PresentationFormat>A3 Paper (297x420 mm)</PresentationFormat>
  <Paragraphs>732</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Meiryo</vt:lpstr>
      <vt:lpstr>Aptos</vt: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 Jettson</dc:creator>
  <cp:lastModifiedBy>Daisy Mustill-King</cp:lastModifiedBy>
  <cp:revision>29</cp:revision>
  <dcterms:created xsi:type="dcterms:W3CDTF">2023-08-07T14:32:03Z</dcterms:created>
  <dcterms:modified xsi:type="dcterms:W3CDTF">2024-08-06T14:42:30Z</dcterms:modified>
</cp:coreProperties>
</file>